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4" r:id="rId6"/>
    <p:sldId id="263" r:id="rId7"/>
    <p:sldId id="266" r:id="rId8"/>
    <p:sldId id="265" r:id="rId9"/>
    <p:sldId id="267" r:id="rId10"/>
    <p:sldId id="268" r:id="rId11"/>
    <p:sldId id="269" r:id="rId12"/>
    <p:sldId id="272" r:id="rId13"/>
    <p:sldId id="270" r:id="rId14"/>
    <p:sldId id="273" r:id="rId15"/>
    <p:sldId id="274" r:id="rId16"/>
    <p:sldId id="275" r:id="rId17"/>
    <p:sldId id="271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jgyEwZTECEEmk2Uusx+cU6L/KY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2"/>
    <p:restoredTop sz="94646"/>
  </p:normalViewPr>
  <p:slideViewPr>
    <p:cSldViewPr snapToGrid="0">
      <p:cViewPr varScale="1">
        <p:scale>
          <a:sx n="171" d="100"/>
          <a:sy n="171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Both </a:t>
            </a: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Anne</a:t>
            </a:r>
            <a:endParaRPr/>
          </a:p>
        </p:txBody>
      </p:sp>
      <p:sp>
        <p:nvSpPr>
          <p:cNvPr id="229" name="Google Shape;22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c30b6be68_5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Anne</a:t>
            </a:r>
            <a:endParaRPr/>
          </a:p>
        </p:txBody>
      </p:sp>
      <p:sp>
        <p:nvSpPr>
          <p:cNvPr id="238" name="Google Shape;238;g24c30b6be68_5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Patricio</a:t>
            </a:r>
            <a:endParaRPr/>
          </a:p>
        </p:txBody>
      </p:sp>
      <p:sp>
        <p:nvSpPr>
          <p:cNvPr id="198" name="Google Shape;1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6844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Patricio</a:t>
            </a:r>
            <a:endParaRPr/>
          </a:p>
        </p:txBody>
      </p:sp>
      <p:sp>
        <p:nvSpPr>
          <p:cNvPr id="245" name="Google Shape;24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Patricio</a:t>
            </a:r>
            <a:endParaRPr/>
          </a:p>
        </p:txBody>
      </p:sp>
      <p:sp>
        <p:nvSpPr>
          <p:cNvPr id="198" name="Google Shape;1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2896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Patricio</a:t>
            </a: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4141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Patricio</a:t>
            </a:r>
            <a:endParaRPr/>
          </a:p>
        </p:txBody>
      </p:sp>
      <p:sp>
        <p:nvSpPr>
          <p:cNvPr id="211" name="Google Shape;2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7299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Anne</a:t>
            </a:r>
            <a:endParaRPr dirty="0"/>
          </a:p>
        </p:txBody>
      </p:sp>
      <p:sp>
        <p:nvSpPr>
          <p:cNvPr id="251" name="Google Shape;2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Anne</a:t>
            </a:r>
            <a:endParaRPr/>
          </a:p>
        </p:txBody>
      </p:sp>
      <p:sp>
        <p:nvSpPr>
          <p:cNvPr id="149" name="Google Shape;1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c30b6be68_5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Anne : there are more mother figures than what we expect, in the background</a:t>
            </a:r>
            <a:endParaRPr/>
          </a:p>
        </p:txBody>
      </p:sp>
      <p:sp>
        <p:nvSpPr>
          <p:cNvPr id="155" name="Google Shape;155;g24c30b6be68_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c30b6be68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Patricio</a:t>
            </a:r>
            <a:endParaRPr/>
          </a:p>
        </p:txBody>
      </p:sp>
      <p:sp>
        <p:nvSpPr>
          <p:cNvPr id="169" name="Google Shape;169;g24c30b6be68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Anne</a:t>
            </a:r>
            <a:endParaRPr/>
          </a:p>
        </p:txBody>
      </p:sp>
      <p:sp>
        <p:nvSpPr>
          <p:cNvPr id="205" name="Google Shape;2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>
                <a:solidFill>
                  <a:schemeClr val="dk1"/>
                </a:solidFill>
              </a:rPr>
              <a:t>Patricio</a:t>
            </a:r>
            <a:endParaRPr/>
          </a:p>
        </p:txBody>
      </p:sp>
      <p:sp>
        <p:nvSpPr>
          <p:cNvPr id="198" name="Google Shape;1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Patricio</a:t>
            </a: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Patricio</a:t>
            </a:r>
            <a:endParaRPr/>
          </a:p>
        </p:txBody>
      </p:sp>
      <p:sp>
        <p:nvSpPr>
          <p:cNvPr id="211" name="Google Shape;21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Anne</a:t>
            </a:r>
            <a:endParaRPr/>
          </a:p>
        </p:txBody>
      </p:sp>
      <p:sp>
        <p:nvSpPr>
          <p:cNvPr id="223" name="Google Shape;2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e de titr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1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4" name="Google Shape;24;p16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5" name="Google Shape;25;p16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16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" name="Google Shape;27;p16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28" name="Google Shape;28;p16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9" name="Google Shape;29;p1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6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31" name="Google Shape;31;p16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2" name="Google Shape;32;p16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3" name="Google Shape;33;p1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16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légende">
  <p:cSld name="Titre et légend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ion avec légende">
  <p:cSld name="Citation avec légend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3" name="Google Shape;103;p26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26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e nom">
  <p:cSld name="Carte nom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e nom citation">
  <p:cSld name="Carte nom cita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18" name="Google Shape;118;p28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28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rai ou faux">
  <p:cSld name="Vrai ou faux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body" idx="1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3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9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2" name="Google Shape;62;p20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24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15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15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15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0" name="Google Shape;10;p1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15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5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3" name="Google Shape;13;p15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4" name="Google Shape;14;p15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5" name="Google Shape;15;p15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5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1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Google Shape;21;p1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>
            <a:spLocks noGrp="1"/>
          </p:cNvSpPr>
          <p:nvPr>
            <p:ph type="ctrTitle"/>
          </p:nvPr>
        </p:nvSpPr>
        <p:spPr>
          <a:xfrm>
            <a:off x="667800" y="819025"/>
            <a:ext cx="60909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Font typeface="Trebuchet MS"/>
              <a:buNone/>
            </a:pPr>
            <a:r>
              <a:rPr lang="fr-FR">
                <a:solidFill>
                  <a:schemeClr val="accent2"/>
                </a:solidFill>
              </a:rPr>
              <a:t>Do “good” mothers stay at home?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4" name="Google Shape;144;p1"/>
          <p:cNvSpPr txBox="1">
            <a:spLocks noGrp="1"/>
          </p:cNvSpPr>
          <p:nvPr>
            <p:ph type="subTitle" idx="1"/>
          </p:nvPr>
        </p:nvSpPr>
        <p:spPr>
          <a:xfrm>
            <a:off x="667820" y="5026878"/>
            <a:ext cx="5938463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fr-FR" sz="19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Patricio Becerra, Anne Morel</a:t>
            </a:r>
            <a:endParaRPr/>
          </a:p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fr-FR" sz="1900" b="0"/>
              <a:t>CAS Applied Data Science 2023, Module 2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SzPct val="80000"/>
              <a:buNone/>
            </a:pPr>
            <a:br>
              <a:rPr lang="fr-FR" sz="1500" b="0"/>
            </a:br>
            <a:r>
              <a:rPr lang="fr-FR" sz="15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the dataset of the</a:t>
            </a:r>
            <a:r>
              <a:rPr lang="fr-FR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Maturité</a:t>
            </a:r>
            <a:r>
              <a:rPr lang="fr-FR" sz="1500" b="0" i="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work of Anne Morel (unpublished, 2012)</a:t>
            </a:r>
            <a:endParaRPr sz="1500" b="0"/>
          </a:p>
        </p:txBody>
      </p:sp>
      <p:pic>
        <p:nvPicPr>
          <p:cNvPr id="145" name="Google Shape;14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5480" y="0"/>
            <a:ext cx="48387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"/>
          <p:cNvSpPr txBox="1">
            <a:spLocks noGrp="1"/>
          </p:cNvSpPr>
          <p:nvPr>
            <p:ph type="ctrTitle"/>
          </p:nvPr>
        </p:nvSpPr>
        <p:spPr>
          <a:xfrm>
            <a:off x="820200" y="3276800"/>
            <a:ext cx="59385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Font typeface="Trebuchet MS"/>
              <a:buNone/>
            </a:pPr>
            <a:r>
              <a:rPr lang="fr-FR" sz="2500">
                <a:solidFill>
                  <a:schemeClr val="accent2"/>
                </a:solidFill>
              </a:rPr>
              <a:t>A study of the portrayal of mother figures in US animated movies</a:t>
            </a:r>
            <a:r>
              <a:rPr lang="fr-FR" sz="4900">
                <a:solidFill>
                  <a:schemeClr val="accent2"/>
                </a:solidFill>
              </a:rPr>
              <a:t> </a:t>
            </a:r>
            <a:endParaRPr sz="49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"/>
          <p:cNvSpPr txBox="1"/>
          <p:nvPr/>
        </p:nvSpPr>
        <p:spPr>
          <a:xfrm>
            <a:off x="677325" y="2200600"/>
            <a:ext cx="4845900" cy="461700"/>
          </a:xfrm>
          <a:prstGeom prst="rect">
            <a:avLst/>
          </a:prstGeom>
          <a:solidFill>
            <a:srgbClr val="E9F6F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highlight>
                  <a:srgbClr val="E9F6FC"/>
                </a:highlight>
                <a:latin typeface="Trebuchet MS"/>
                <a:ea typeface="Trebuchet MS"/>
                <a:cs typeface="Trebuchet MS"/>
                <a:sym typeface="Trebuchet MS"/>
              </a:rPr>
              <a:t>Before 1990s</a:t>
            </a:r>
            <a:endParaRPr sz="1800">
              <a:highlight>
                <a:srgbClr val="E9F6FC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2" name="Google Shape;232;p12"/>
          <p:cNvSpPr txBox="1"/>
          <p:nvPr/>
        </p:nvSpPr>
        <p:spPr>
          <a:xfrm>
            <a:off x="5523225" y="2200600"/>
            <a:ext cx="4763400" cy="461700"/>
          </a:xfrm>
          <a:prstGeom prst="rect">
            <a:avLst/>
          </a:prstGeom>
          <a:solidFill>
            <a:srgbClr val="D1ECF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Trebuchet MS"/>
                <a:ea typeface="Trebuchet MS"/>
                <a:cs typeface="Trebuchet MS"/>
                <a:sym typeface="Trebuchet MS"/>
              </a:rPr>
              <a:t>After 1990s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3" name="Google Shape;233;p1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9403368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2.1 </a:t>
            </a:r>
            <a:r>
              <a:rPr lang="fr-FR" dirty="0" err="1">
                <a:solidFill>
                  <a:schemeClr val="accent2"/>
                </a:solidFill>
              </a:rPr>
              <a:t>Decadal</a:t>
            </a:r>
            <a:r>
              <a:rPr lang="fr-FR" dirty="0">
                <a:solidFill>
                  <a:schemeClr val="accent2"/>
                </a:solidFill>
              </a:rPr>
              <a:t>: descriptive </a:t>
            </a:r>
            <a:r>
              <a:rPr lang="fr-FR" dirty="0" err="1">
                <a:solidFill>
                  <a:schemeClr val="accent2"/>
                </a:solidFill>
              </a:rPr>
              <a:t>statistics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234" name="Google Shape;23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225" y="2662299"/>
            <a:ext cx="4763350" cy="28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25" y="2662300"/>
            <a:ext cx="4845900" cy="2888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c30b6be68_5_4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2.1 </a:t>
            </a:r>
            <a:r>
              <a:rPr lang="fr-FR" dirty="0" err="1">
                <a:solidFill>
                  <a:schemeClr val="accent2"/>
                </a:solidFill>
              </a:rPr>
              <a:t>Decadal</a:t>
            </a:r>
            <a:r>
              <a:rPr lang="fr-FR" dirty="0">
                <a:solidFill>
                  <a:schemeClr val="accent2"/>
                </a:solidFill>
              </a:rPr>
              <a:t>: Mann-Whitney U test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241" name="Google Shape;241;g24c30b6be68_5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25" y="1930500"/>
            <a:ext cx="10086813" cy="46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4c30b6be68_5_43"/>
          <p:cNvSpPr/>
          <p:nvPr/>
        </p:nvSpPr>
        <p:spPr>
          <a:xfrm>
            <a:off x="5122350" y="6181600"/>
            <a:ext cx="258300" cy="2466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98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2.1 </a:t>
            </a:r>
            <a:r>
              <a:rPr lang="fr-FR" dirty="0" err="1">
                <a:solidFill>
                  <a:schemeClr val="accent2"/>
                </a:solidFill>
              </a:rPr>
              <a:t>Decadal</a:t>
            </a:r>
            <a:r>
              <a:rPr lang="fr-FR" dirty="0">
                <a:solidFill>
                  <a:schemeClr val="accent2"/>
                </a:solidFill>
              </a:rPr>
              <a:t>: Python code flow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1788DE-C92C-ECE8-98FA-809A96EB3BD1}"/>
              </a:ext>
            </a:extLst>
          </p:cNvPr>
          <p:cNvSpPr txBox="1"/>
          <p:nvPr/>
        </p:nvSpPr>
        <p:spPr>
          <a:xfrm>
            <a:off x="635675" y="1763476"/>
            <a:ext cx="5460325" cy="2210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Clr>
                <a:schemeClr val="accent2"/>
              </a:buClr>
              <a:buSzPts val="1440"/>
            </a:pPr>
            <a:r>
              <a:rPr lang="en-US" sz="1800" b="1" dirty="0">
                <a:solidFill>
                  <a:schemeClr val="dk1"/>
                </a:solidFill>
                <a:latin typeface="Trebuchet MS"/>
                <a:sym typeface="Trebuchet MS"/>
              </a:rPr>
              <a:t>Decadal (Objective 2.1):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SzPts val="1440"/>
              <a:buFont typeface="Trebuchet MS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Trebuchet MS"/>
                <a:sym typeface="Trebuchet MS"/>
              </a:rPr>
              <a:t>Sort the data by decade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SzPts val="1440"/>
              <a:buFont typeface="Trebuchet MS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Trebuchet MS"/>
                <a:sym typeface="Trebuchet MS"/>
              </a:rPr>
              <a:t>Loop through the decades:</a:t>
            </a:r>
          </a:p>
          <a:p>
            <a:pPr marL="712788" lvl="1" indent="-342900">
              <a:spcBef>
                <a:spcPts val="1000"/>
              </a:spcBef>
              <a:buClr>
                <a:schemeClr val="accent2"/>
              </a:buClr>
              <a:buSzPts val="144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Trebuchet MS"/>
                <a:sym typeface="Trebuchet MS"/>
              </a:rPr>
              <a:t>Create contingency table</a:t>
            </a:r>
          </a:p>
          <a:p>
            <a:pPr marL="712788" lvl="1" indent="-342900">
              <a:spcBef>
                <a:spcPts val="1000"/>
              </a:spcBef>
              <a:buClr>
                <a:schemeClr val="accent2"/>
              </a:buClr>
              <a:buSzPts val="144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Trebuchet MS"/>
                <a:sym typeface="Trebuchet MS"/>
              </a:rPr>
              <a:t>Perform Chi-squared test</a:t>
            </a:r>
          </a:p>
          <a:p>
            <a:pPr marL="712788" lvl="1" indent="-342900">
              <a:spcBef>
                <a:spcPts val="1000"/>
              </a:spcBef>
              <a:buClr>
                <a:schemeClr val="accent2"/>
              </a:buClr>
              <a:buSzPts val="144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Trebuchet MS"/>
                <a:sym typeface="Trebuchet MS"/>
              </a:rPr>
              <a:t>Print 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DF702-5C48-C91D-34D4-A53B0D87692F}"/>
              </a:ext>
            </a:extLst>
          </p:cNvPr>
          <p:cNvSpPr txBox="1"/>
          <p:nvPr/>
        </p:nvSpPr>
        <p:spPr>
          <a:xfrm>
            <a:off x="583636" y="4885658"/>
            <a:ext cx="9979877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Bef>
                <a:spcPts val="1000"/>
              </a:spcBef>
              <a:buClr>
                <a:schemeClr val="accent2"/>
              </a:buClr>
              <a:buSzPts val="1440"/>
              <a:buNone/>
            </a:pPr>
            <a:r>
              <a:rPr lang="fr-FR" sz="1800" b="1" dirty="0" err="1">
                <a:solidFill>
                  <a:schemeClr val="dk1"/>
                </a:solidFill>
                <a:latin typeface="Trebuchet MS"/>
              </a:rPr>
              <a:t>Null</a:t>
            </a:r>
            <a:r>
              <a:rPr lang="fr-FR" sz="1800" b="1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b="1" dirty="0" err="1">
                <a:solidFill>
                  <a:schemeClr val="dk1"/>
                </a:solidFill>
                <a:latin typeface="Trebuchet MS"/>
              </a:rPr>
              <a:t>hypotheses</a:t>
            </a:r>
            <a:r>
              <a:rPr lang="fr-FR" sz="1800" b="1" dirty="0">
                <a:solidFill>
                  <a:schemeClr val="dk1"/>
                </a:solidFill>
                <a:latin typeface="Trebuchet MS"/>
              </a:rPr>
              <a:t>:</a:t>
            </a:r>
          </a:p>
          <a:p>
            <a:pPr marL="467360" lvl="1">
              <a:spcBef>
                <a:spcPts val="1000"/>
              </a:spcBef>
              <a:buClr>
                <a:schemeClr val="accent2"/>
              </a:buClr>
              <a:buSzPts val="1440"/>
            </a:pPr>
            <a:r>
              <a:rPr lang="fr-FR" sz="1800" dirty="0">
                <a:solidFill>
                  <a:schemeClr val="dk1"/>
                </a:solidFill>
                <a:latin typeface="Trebuchet MS"/>
              </a:rPr>
              <a:t>In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each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decade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: There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is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no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correlation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between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the variable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categories</a:t>
            </a:r>
            <a:endParaRPr lang="fr-FR" sz="1800" dirty="0">
              <a:solidFill>
                <a:schemeClr val="dk1"/>
              </a:solidFill>
              <a:latin typeface="Trebuchet MS"/>
            </a:endParaRPr>
          </a:p>
        </p:txBody>
      </p:sp>
      <p:pic>
        <p:nvPicPr>
          <p:cNvPr id="8" name="Picture 7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D40C26C9-530E-0121-1670-43B584B50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613" y="1585056"/>
            <a:ext cx="6804646" cy="33549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F3793B-1D8C-18E7-6A7C-4C832866D0AC}"/>
              </a:ext>
            </a:extLst>
          </p:cNvPr>
          <p:cNvSpPr txBox="1"/>
          <p:nvPr/>
        </p:nvSpPr>
        <p:spPr>
          <a:xfrm>
            <a:off x="605938" y="5751735"/>
            <a:ext cx="9979877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Bef>
                <a:spcPts val="1000"/>
              </a:spcBef>
              <a:buClr>
                <a:schemeClr val="accent2"/>
              </a:buClr>
              <a:buSzPts val="1440"/>
              <a:buNone/>
            </a:pPr>
            <a:r>
              <a:rPr lang="fr-FR" sz="1800" b="1" dirty="0">
                <a:solidFill>
                  <a:schemeClr val="dk1"/>
                </a:solidFill>
                <a:latin typeface="Trebuchet MS"/>
              </a:rPr>
              <a:t>"Scientific</a:t>
            </a:r>
            <a:r>
              <a:rPr lang="fr-FR" sz="1800" dirty="0">
                <a:solidFill>
                  <a:srgbClr val="212121"/>
                </a:solidFill>
              </a:rPr>
              <a:t>"</a:t>
            </a:r>
            <a:r>
              <a:rPr lang="fr-FR" sz="1800" b="1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b="1" dirty="0" err="1">
                <a:solidFill>
                  <a:schemeClr val="dk1"/>
                </a:solidFill>
                <a:latin typeface="Trebuchet MS"/>
              </a:rPr>
              <a:t>hypothesis</a:t>
            </a:r>
            <a:r>
              <a:rPr lang="fr-FR" sz="1800" b="1" dirty="0">
                <a:solidFill>
                  <a:schemeClr val="dk1"/>
                </a:solidFill>
                <a:latin typeface="Trebuchet MS"/>
              </a:rPr>
              <a:t>:</a:t>
            </a:r>
          </a:p>
          <a:p>
            <a:pPr marL="467360" lvl="1">
              <a:spcBef>
                <a:spcPts val="1000"/>
              </a:spcBef>
              <a:buClr>
                <a:schemeClr val="accent2"/>
              </a:buClr>
              <a:buSzPts val="1440"/>
            </a:pPr>
            <a:r>
              <a:rPr lang="fr-FR" sz="1800" dirty="0">
                <a:solidFill>
                  <a:schemeClr val="dk1"/>
                </a:solidFill>
                <a:latin typeface="Trebuchet MS"/>
              </a:rPr>
              <a:t>The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overall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correlation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observed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changes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across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1579121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233157" y="1491359"/>
            <a:ext cx="8276100" cy="49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9894022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2.1 </a:t>
            </a:r>
            <a:r>
              <a:rPr lang="fr-FR" dirty="0" err="1">
                <a:solidFill>
                  <a:schemeClr val="accent2"/>
                </a:solidFill>
              </a:rPr>
              <a:t>Decadal</a:t>
            </a:r>
            <a:r>
              <a:rPr lang="fr-FR" dirty="0">
                <a:solidFill>
                  <a:schemeClr val="accent2"/>
                </a:solidFill>
              </a:rPr>
              <a:t>: Chi-square test </a:t>
            </a:r>
            <a:r>
              <a:rPr lang="fr-FR" dirty="0" err="1">
                <a:solidFill>
                  <a:schemeClr val="accent2"/>
                </a:solidFill>
              </a:rPr>
              <a:t>results</a:t>
            </a:r>
            <a:endParaRPr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98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2.2 By Story Type: Python code flow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1788DE-C92C-ECE8-98FA-809A96EB3BD1}"/>
              </a:ext>
            </a:extLst>
          </p:cNvPr>
          <p:cNvSpPr txBox="1"/>
          <p:nvPr/>
        </p:nvSpPr>
        <p:spPr>
          <a:xfrm>
            <a:off x="635675" y="1763476"/>
            <a:ext cx="5460325" cy="2210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Clr>
                <a:schemeClr val="accent2"/>
              </a:buClr>
              <a:buSzPts val="1440"/>
            </a:pPr>
            <a:r>
              <a:rPr lang="en-US" sz="1800" b="1" dirty="0">
                <a:solidFill>
                  <a:schemeClr val="dk1"/>
                </a:solidFill>
                <a:latin typeface="Trebuchet MS"/>
                <a:sym typeface="Trebuchet MS"/>
              </a:rPr>
              <a:t>Decadal (Objective 2.2):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SzPts val="1440"/>
              <a:buFont typeface="Trebuchet MS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Trebuchet MS"/>
                <a:sym typeface="Trebuchet MS"/>
              </a:rPr>
              <a:t>Split the data by story type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SzPts val="1440"/>
              <a:buFont typeface="Trebuchet MS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Trebuchet MS"/>
                <a:sym typeface="Trebuchet MS"/>
              </a:rPr>
              <a:t>For each sub-</a:t>
            </a:r>
            <a:r>
              <a:rPr lang="en-US" sz="1800" dirty="0" err="1">
                <a:solidFill>
                  <a:schemeClr val="dk1"/>
                </a:solidFill>
                <a:latin typeface="Trebuchet MS"/>
                <a:sym typeface="Trebuchet MS"/>
              </a:rPr>
              <a:t>dataframe</a:t>
            </a:r>
            <a:r>
              <a:rPr lang="en-US" sz="1800" dirty="0">
                <a:solidFill>
                  <a:schemeClr val="dk1"/>
                </a:solidFill>
                <a:latin typeface="Trebuchet MS"/>
                <a:sym typeface="Trebuchet MS"/>
              </a:rPr>
              <a:t>:</a:t>
            </a:r>
          </a:p>
          <a:p>
            <a:pPr marL="712788" lvl="1" indent="-342900">
              <a:spcBef>
                <a:spcPts val="1000"/>
              </a:spcBef>
              <a:buClr>
                <a:schemeClr val="accent2"/>
              </a:buClr>
              <a:buSzPts val="144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Trebuchet MS"/>
                <a:sym typeface="Trebuchet MS"/>
              </a:rPr>
              <a:t>Create contingency table</a:t>
            </a:r>
          </a:p>
          <a:p>
            <a:pPr marL="712788" lvl="1" indent="-342900">
              <a:spcBef>
                <a:spcPts val="1000"/>
              </a:spcBef>
              <a:buClr>
                <a:schemeClr val="accent2"/>
              </a:buClr>
              <a:buSzPts val="144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Trebuchet MS"/>
                <a:sym typeface="Trebuchet MS"/>
              </a:rPr>
              <a:t>Perform Chi-squared test</a:t>
            </a:r>
          </a:p>
          <a:p>
            <a:pPr marL="712788" lvl="1" indent="-342900">
              <a:spcBef>
                <a:spcPts val="1000"/>
              </a:spcBef>
              <a:buClr>
                <a:schemeClr val="accent2"/>
              </a:buClr>
              <a:buSzPts val="144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Trebuchet MS"/>
                <a:sym typeface="Trebuchet MS"/>
              </a:rPr>
              <a:t>Print 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DF702-5C48-C91D-34D4-A53B0D87692F}"/>
              </a:ext>
            </a:extLst>
          </p:cNvPr>
          <p:cNvSpPr txBox="1"/>
          <p:nvPr/>
        </p:nvSpPr>
        <p:spPr>
          <a:xfrm>
            <a:off x="583636" y="4885658"/>
            <a:ext cx="9979877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Bef>
                <a:spcPts val="1000"/>
              </a:spcBef>
              <a:buClr>
                <a:schemeClr val="accent2"/>
              </a:buClr>
              <a:buSzPts val="1440"/>
              <a:buNone/>
            </a:pPr>
            <a:r>
              <a:rPr lang="fr-FR" sz="1800" b="1" dirty="0" err="1">
                <a:solidFill>
                  <a:schemeClr val="dk1"/>
                </a:solidFill>
                <a:latin typeface="Trebuchet MS"/>
              </a:rPr>
              <a:t>Null</a:t>
            </a:r>
            <a:r>
              <a:rPr lang="fr-FR" sz="1800" b="1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b="1" dirty="0" err="1">
                <a:solidFill>
                  <a:schemeClr val="dk1"/>
                </a:solidFill>
                <a:latin typeface="Trebuchet MS"/>
              </a:rPr>
              <a:t>hypotheses</a:t>
            </a:r>
            <a:r>
              <a:rPr lang="fr-FR" sz="1800" b="1" dirty="0">
                <a:solidFill>
                  <a:schemeClr val="dk1"/>
                </a:solidFill>
                <a:latin typeface="Trebuchet MS"/>
              </a:rPr>
              <a:t>:</a:t>
            </a:r>
          </a:p>
          <a:p>
            <a:pPr marL="467360" lvl="1">
              <a:spcBef>
                <a:spcPts val="1000"/>
              </a:spcBef>
              <a:buClr>
                <a:schemeClr val="accent2"/>
              </a:buClr>
              <a:buSzPts val="1440"/>
            </a:pPr>
            <a:r>
              <a:rPr lang="fr-FR" sz="1800" dirty="0">
                <a:solidFill>
                  <a:schemeClr val="dk1"/>
                </a:solidFill>
                <a:latin typeface="Trebuchet MS"/>
              </a:rPr>
              <a:t>There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is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no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correlation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between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the variable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categories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regardless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of story type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60FEF31-FC79-1560-3CF6-FB6D47D6B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403" y="1480268"/>
            <a:ext cx="5024724" cy="35080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B33711-F99A-9082-4CF7-EF3C42C894C7}"/>
              </a:ext>
            </a:extLst>
          </p:cNvPr>
          <p:cNvSpPr txBox="1"/>
          <p:nvPr/>
        </p:nvSpPr>
        <p:spPr>
          <a:xfrm>
            <a:off x="605938" y="5751735"/>
            <a:ext cx="9979877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Bef>
                <a:spcPts val="1000"/>
              </a:spcBef>
              <a:buClr>
                <a:schemeClr val="accent2"/>
              </a:buClr>
              <a:buSzPts val="1440"/>
              <a:buNone/>
            </a:pPr>
            <a:r>
              <a:rPr lang="fr-FR" sz="1800" b="1" dirty="0">
                <a:solidFill>
                  <a:schemeClr val="dk1"/>
                </a:solidFill>
                <a:latin typeface="Trebuchet MS"/>
              </a:rPr>
              <a:t>"Scientific</a:t>
            </a:r>
            <a:r>
              <a:rPr lang="fr-FR" sz="1800" dirty="0">
                <a:solidFill>
                  <a:srgbClr val="212121"/>
                </a:solidFill>
              </a:rPr>
              <a:t>"</a:t>
            </a:r>
            <a:r>
              <a:rPr lang="fr-FR" sz="1800" b="1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b="1" dirty="0" err="1">
                <a:solidFill>
                  <a:schemeClr val="dk1"/>
                </a:solidFill>
                <a:latin typeface="Trebuchet MS"/>
              </a:rPr>
              <a:t>hypothesis</a:t>
            </a:r>
            <a:r>
              <a:rPr lang="fr-FR" sz="1800" b="1" dirty="0">
                <a:solidFill>
                  <a:schemeClr val="dk1"/>
                </a:solidFill>
                <a:latin typeface="Trebuchet MS"/>
              </a:rPr>
              <a:t>:</a:t>
            </a:r>
          </a:p>
          <a:p>
            <a:pPr marL="467360" lvl="1">
              <a:spcBef>
                <a:spcPts val="1000"/>
              </a:spcBef>
              <a:buClr>
                <a:schemeClr val="accent2"/>
              </a:buClr>
              <a:buSzPts val="1440"/>
            </a:pPr>
            <a:r>
              <a:rPr lang="fr-FR" sz="1800" dirty="0">
                <a:solidFill>
                  <a:schemeClr val="dk1"/>
                </a:solidFill>
                <a:latin typeface="Trebuchet MS"/>
              </a:rPr>
              <a:t>The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overall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correlation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observed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does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not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depend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on story type</a:t>
            </a:r>
          </a:p>
        </p:txBody>
      </p:sp>
    </p:spTree>
    <p:extLst>
      <p:ext uri="{BB962C8B-B14F-4D97-AF65-F5344CB8AC3E}">
        <p14:creationId xmlns:p14="http://schemas.microsoft.com/office/powerpoint/2010/main" val="569180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10465408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2.2 By Story Type: Chi-square test </a:t>
            </a:r>
            <a:r>
              <a:rPr lang="fr-FR" dirty="0" err="1">
                <a:solidFill>
                  <a:schemeClr val="accent2"/>
                </a:solidFill>
              </a:rPr>
              <a:t>results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FB43B6-210B-72E4-131D-D94F658F5609}"/>
              </a:ext>
            </a:extLst>
          </p:cNvPr>
          <p:cNvSpPr txBox="1"/>
          <p:nvPr/>
        </p:nvSpPr>
        <p:spPr>
          <a:xfrm>
            <a:off x="6865071" y="2230124"/>
            <a:ext cx="4568645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Contingency table for Original stories: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Pro (cat) At home Full-time Part-time </a:t>
            </a:r>
          </a:p>
          <a:p>
            <a:r>
              <a:rPr lang="en-GB" sz="1000" b="0" i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Psy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(cat)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Comforting 188 31 48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Neutral 32 5 4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Threatening 20 13 1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Chi-squared statistic for Original stories: 21.449301881696233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P-value for Original stories: 0.0002578951638051745 </a:t>
            </a:r>
          </a:p>
          <a:p>
            <a:endParaRPr lang="en-GB" sz="1000" dirty="0">
              <a:solidFill>
                <a:schemeClr val="tx1"/>
              </a:solidFill>
              <a:latin typeface="Menlo" panose="020B0609030804020204" pitchFamily="49" charset="0"/>
            </a:endParaRP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Contingency table for Existing stories: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Pro (cat) At home Full-time Part-time </a:t>
            </a:r>
          </a:p>
          <a:p>
            <a:r>
              <a:rPr lang="en-GB" sz="1000" b="0" i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Psy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(cat)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Comforting 142 28 36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Neutral 26 10 3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Threatening 18 9 10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Chi-squared statistic for Existing stories: 10.403939653816616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P-value for Existing stories: 0.03414623761713468</a:t>
            </a:r>
            <a:endParaRPr lang="en-GB" sz="10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A16B98-9EEE-1DDC-11F6-1ABD77F27B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9224" y="1471465"/>
            <a:ext cx="6465849" cy="497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54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 txBox="1">
            <a:spLocks noGrp="1"/>
          </p:cNvSpPr>
          <p:nvPr>
            <p:ph type="title"/>
          </p:nvPr>
        </p:nvSpPr>
        <p:spPr>
          <a:xfrm>
            <a:off x="677323" y="609600"/>
            <a:ext cx="10902379" cy="70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2.2 By Story Type: </a:t>
            </a:r>
            <a:r>
              <a:rPr lang="fr-FR" dirty="0" err="1">
                <a:solidFill>
                  <a:schemeClr val="accent2"/>
                </a:solidFill>
              </a:rPr>
              <a:t>Observed</a:t>
            </a:r>
            <a:r>
              <a:rPr lang="fr-FR" dirty="0">
                <a:solidFill>
                  <a:schemeClr val="accent2"/>
                </a:solidFill>
              </a:rPr>
              <a:t> vs. Chi-</a:t>
            </a:r>
            <a:r>
              <a:rPr lang="fr-FR" dirty="0" err="1">
                <a:solidFill>
                  <a:schemeClr val="accent2"/>
                </a:solidFill>
              </a:rPr>
              <a:t>sq</a:t>
            </a:r>
            <a:r>
              <a:rPr lang="fr-FR" dirty="0">
                <a:solidFill>
                  <a:schemeClr val="accent2"/>
                </a:solidFill>
              </a:rPr>
              <a:t> </a:t>
            </a:r>
            <a:r>
              <a:rPr lang="fr-FR" dirty="0" err="1">
                <a:solidFill>
                  <a:schemeClr val="accent2"/>
                </a:solidFill>
              </a:rPr>
              <a:t>expected</a:t>
            </a:r>
            <a:r>
              <a:rPr lang="fr-FR" dirty="0">
                <a:solidFill>
                  <a:schemeClr val="accent2"/>
                </a:solidFill>
              </a:rPr>
              <a:t> values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0C89B-087F-1CA0-3B54-1ACE70555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37" y="1729293"/>
            <a:ext cx="5066878" cy="4519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90C126-233A-B0B2-935A-EF15F1848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9293"/>
            <a:ext cx="5066878" cy="451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74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859680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Conclusions</a:t>
            </a:r>
            <a:endParaRPr dirty="0"/>
          </a:p>
        </p:txBody>
      </p:sp>
      <p:sp>
        <p:nvSpPr>
          <p:cNvPr id="254" name="Google Shape;254;p14"/>
          <p:cNvSpPr txBox="1">
            <a:spLocks noGrp="1"/>
          </p:cNvSpPr>
          <p:nvPr>
            <p:ph type="body" idx="1"/>
          </p:nvPr>
        </p:nvSpPr>
        <p:spPr>
          <a:xfrm>
            <a:off x="677324" y="1481922"/>
            <a:ext cx="9685875" cy="324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900"/>
              </a:spcAft>
              <a:buSzPts val="1440"/>
              <a:buChar char="►"/>
            </a:pPr>
            <a:r>
              <a:rPr lang="fr-FR" dirty="0"/>
              <a:t>Most </a:t>
            </a:r>
            <a:r>
              <a:rPr lang="fr-FR" dirty="0" err="1"/>
              <a:t>portrayed</a:t>
            </a:r>
            <a:r>
              <a:rPr lang="fr-FR" dirty="0"/>
              <a:t> </a:t>
            </a:r>
            <a:r>
              <a:rPr lang="fr-FR" dirty="0" err="1"/>
              <a:t>mother</a:t>
            </a:r>
            <a:r>
              <a:rPr lang="fr-FR" dirty="0"/>
              <a:t> figures are </a:t>
            </a:r>
            <a:r>
              <a:rPr lang="fr-FR" i="1" dirty="0" err="1"/>
              <a:t>reassuring</a:t>
            </a:r>
            <a:r>
              <a:rPr lang="fr-FR" dirty="0"/>
              <a:t>, and </a:t>
            </a:r>
            <a:r>
              <a:rPr lang="fr-FR" dirty="0" err="1"/>
              <a:t>most</a:t>
            </a:r>
            <a:r>
              <a:rPr lang="fr-FR" dirty="0"/>
              <a:t> of </a:t>
            </a:r>
            <a:r>
              <a:rPr lang="fr-FR" dirty="0" err="1"/>
              <a:t>those</a:t>
            </a:r>
            <a:r>
              <a:rPr lang="fr-FR" dirty="0"/>
              <a:t> figures are </a:t>
            </a:r>
            <a:r>
              <a:rPr lang="fr-FR" i="1" dirty="0" err="1"/>
              <a:t>stay</a:t>
            </a:r>
            <a:r>
              <a:rPr lang="fr-FR" i="1" dirty="0"/>
              <a:t>-at-home</a:t>
            </a:r>
            <a:r>
              <a:rPr lang="fr-FR" dirty="0"/>
              <a:t> </a:t>
            </a:r>
            <a:r>
              <a:rPr lang="fr-FR" dirty="0" err="1"/>
              <a:t>mother</a:t>
            </a:r>
            <a:r>
              <a:rPr lang="fr-FR" dirty="0"/>
              <a:t> figures → </a:t>
            </a:r>
            <a:r>
              <a:rPr lang="fr-FR" b="1" dirty="0"/>
              <a:t>Over the </a:t>
            </a:r>
            <a:r>
              <a:rPr lang="fr-FR" b="1" dirty="0" err="1"/>
              <a:t>entire</a:t>
            </a:r>
            <a:r>
              <a:rPr lang="fr-FR" b="1" dirty="0"/>
              <a:t> </a:t>
            </a:r>
            <a:r>
              <a:rPr lang="fr-FR" b="1" dirty="0" err="1"/>
              <a:t>dataset</a:t>
            </a:r>
            <a:r>
              <a:rPr lang="fr-FR" b="1" dirty="0"/>
              <a:t>, </a:t>
            </a:r>
            <a:r>
              <a:rPr lang="fr-FR" b="1" dirty="0" err="1"/>
              <a:t>there</a:t>
            </a:r>
            <a:r>
              <a:rPr lang="fr-FR" b="1" dirty="0"/>
              <a:t> IS a </a:t>
            </a:r>
            <a:r>
              <a:rPr lang="fr-FR" b="1" dirty="0" err="1"/>
              <a:t>correlation</a:t>
            </a:r>
            <a:r>
              <a:rPr lang="fr-FR" b="1" dirty="0"/>
              <a:t> </a:t>
            </a:r>
            <a:r>
              <a:rPr lang="fr-FR" b="1" dirty="0" err="1"/>
              <a:t>between</a:t>
            </a:r>
            <a:r>
              <a:rPr lang="fr-FR" b="1" dirty="0"/>
              <a:t> the variables</a:t>
            </a:r>
          </a:p>
          <a:p>
            <a:pPr marL="342900" indent="-342900">
              <a:spcBef>
                <a:spcPts val="0"/>
              </a:spcBef>
              <a:spcAft>
                <a:spcPts val="900"/>
              </a:spcAft>
            </a:pPr>
            <a:r>
              <a:rPr lang="fr-FR" dirty="0"/>
              <a:t>A </a:t>
            </a:r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i="1" dirty="0"/>
              <a:t>full-time </a:t>
            </a:r>
            <a:r>
              <a:rPr lang="fr-FR" i="1" dirty="0" err="1"/>
              <a:t>working</a:t>
            </a:r>
            <a:r>
              <a:rPr lang="fr-FR" i="1" dirty="0"/>
              <a:t> </a:t>
            </a:r>
            <a:r>
              <a:rPr lang="fr-FR" dirty="0" err="1"/>
              <a:t>mother</a:t>
            </a:r>
            <a:r>
              <a:rPr lang="fr-FR" dirty="0"/>
              <a:t> figures and </a:t>
            </a:r>
            <a:r>
              <a:rPr lang="fr-FR" i="1" dirty="0" err="1"/>
              <a:t>threatening</a:t>
            </a:r>
            <a:r>
              <a:rPr lang="fr-FR" dirty="0"/>
              <a:t> </a:t>
            </a:r>
            <a:r>
              <a:rPr lang="fr-FR" dirty="0" err="1"/>
              <a:t>portrayals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visible in the </a:t>
            </a:r>
            <a:r>
              <a:rPr lang="fr-FR" dirty="0" err="1"/>
              <a:t>dataset</a:t>
            </a:r>
            <a:endParaRPr dirty="0"/>
          </a:p>
          <a:p>
            <a:pPr marL="342900" lvl="0" indent="-342900" algn="l" rtl="0">
              <a:spcBef>
                <a:spcPts val="0"/>
              </a:spcBef>
              <a:spcAft>
                <a:spcPts val="900"/>
              </a:spcAft>
              <a:buSzPts val="1440"/>
              <a:buChar char="►"/>
            </a:pPr>
            <a:r>
              <a:rPr lang="fr-FR" dirty="0" err="1"/>
              <a:t>When</a:t>
            </a:r>
            <a:r>
              <a:rPr lang="fr-FR" dirty="0"/>
              <a:t> split by </a:t>
            </a:r>
            <a:r>
              <a:rPr lang="fr-FR" dirty="0" err="1"/>
              <a:t>decade</a:t>
            </a:r>
            <a:r>
              <a:rPr lang="fr-FR" dirty="0"/>
              <a:t>,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recent</a:t>
            </a:r>
            <a:r>
              <a:rPr lang="fr-FR" dirty="0"/>
              <a:t> </a:t>
            </a:r>
            <a:r>
              <a:rPr lang="fr-FR" dirty="0" err="1"/>
              <a:t>movies</a:t>
            </a:r>
            <a:r>
              <a:rPr lang="fr-FR" dirty="0"/>
              <a:t> display a </a:t>
            </a:r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the variables. </a:t>
            </a:r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there</a:t>
            </a:r>
            <a:r>
              <a:rPr lang="fr-FR" dirty="0"/>
              <a:t> are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fewer</a:t>
            </a:r>
            <a:r>
              <a:rPr lang="fr-FR" dirty="0"/>
              <a:t> </a:t>
            </a:r>
            <a:r>
              <a:rPr lang="fr-FR" dirty="0" err="1"/>
              <a:t>movies</a:t>
            </a:r>
            <a:r>
              <a:rPr lang="fr-FR" dirty="0"/>
              <a:t> made </a:t>
            </a:r>
            <a:r>
              <a:rPr lang="fr-FR" dirty="0" err="1"/>
              <a:t>before</a:t>
            </a:r>
            <a:r>
              <a:rPr lang="fr-FR" dirty="0"/>
              <a:t> 1990</a:t>
            </a:r>
          </a:p>
          <a:p>
            <a:pPr marL="342900" lvl="0" indent="-342900" algn="l" rtl="0">
              <a:spcBef>
                <a:spcPts val="0"/>
              </a:spcBef>
              <a:spcAft>
                <a:spcPts val="900"/>
              </a:spcAft>
              <a:buSzPts val="1440"/>
              <a:buChar char="►"/>
            </a:pPr>
            <a:r>
              <a:rPr lang="fr-FR" dirty="0" err="1"/>
              <a:t>When</a:t>
            </a:r>
            <a:r>
              <a:rPr lang="fr-FR" dirty="0"/>
              <a:t> split by story type, the </a:t>
            </a:r>
            <a:r>
              <a:rPr lang="fr-FR" dirty="0" err="1"/>
              <a:t>overall</a:t>
            </a:r>
            <a:r>
              <a:rPr lang="fr-FR" dirty="0"/>
              <a:t> </a:t>
            </a:r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maintained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significance</a:t>
            </a:r>
            <a:r>
              <a:rPr lang="fr-FR" dirty="0"/>
              <a:t> for original stories, but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significance</a:t>
            </a:r>
            <a:r>
              <a:rPr lang="fr-FR" dirty="0"/>
              <a:t> for </a:t>
            </a:r>
            <a:r>
              <a:rPr lang="fr-FR" dirty="0" err="1"/>
              <a:t>existing</a:t>
            </a:r>
            <a:r>
              <a:rPr lang="fr-FR" dirty="0"/>
              <a:t> stories </a:t>
            </a:r>
          </a:p>
        </p:txBody>
      </p:sp>
      <p:sp>
        <p:nvSpPr>
          <p:cNvPr id="255" name="Google Shape;255;p14"/>
          <p:cNvSpPr txBox="1">
            <a:spLocks noGrp="1"/>
          </p:cNvSpPr>
          <p:nvPr>
            <p:ph type="title"/>
          </p:nvPr>
        </p:nvSpPr>
        <p:spPr>
          <a:xfrm>
            <a:off x="677325" y="4843401"/>
            <a:ext cx="85968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sz="2600" dirty="0" err="1">
                <a:solidFill>
                  <a:schemeClr val="accent2"/>
                </a:solidFill>
              </a:rPr>
              <a:t>Potential</a:t>
            </a:r>
            <a:r>
              <a:rPr lang="fr-FR" sz="2600" dirty="0">
                <a:solidFill>
                  <a:schemeClr val="accent2"/>
                </a:solidFill>
              </a:rPr>
              <a:t> </a:t>
            </a:r>
            <a:r>
              <a:rPr lang="fr-FR" sz="2600" dirty="0" err="1">
                <a:solidFill>
                  <a:schemeClr val="accent2"/>
                </a:solidFill>
              </a:rPr>
              <a:t>further</a:t>
            </a:r>
            <a:r>
              <a:rPr lang="fr-FR" sz="2600" dirty="0">
                <a:solidFill>
                  <a:schemeClr val="accent2"/>
                </a:solidFill>
              </a:rPr>
              <a:t> </a:t>
            </a:r>
            <a:r>
              <a:rPr lang="fr-FR" sz="2600" dirty="0" err="1">
                <a:solidFill>
                  <a:schemeClr val="accent2"/>
                </a:solidFill>
              </a:rPr>
              <a:t>steps</a:t>
            </a:r>
            <a:endParaRPr sz="2600" dirty="0"/>
          </a:p>
        </p:txBody>
      </p:sp>
      <p:sp>
        <p:nvSpPr>
          <p:cNvPr id="256" name="Google Shape;256;p14"/>
          <p:cNvSpPr txBox="1">
            <a:spLocks noGrp="1"/>
          </p:cNvSpPr>
          <p:nvPr>
            <p:ph type="body" idx="1"/>
          </p:nvPr>
        </p:nvSpPr>
        <p:spPr>
          <a:xfrm>
            <a:off x="677325" y="5467375"/>
            <a:ext cx="8596800" cy="68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fr-FR" sz="1600" dirty="0" err="1"/>
              <a:t>Isolate</a:t>
            </a:r>
            <a:r>
              <a:rPr lang="fr-FR" sz="1600" dirty="0"/>
              <a:t> the </a:t>
            </a:r>
            <a:r>
              <a:rPr lang="fr-FR" sz="1600" dirty="0" err="1"/>
              <a:t>threatening</a:t>
            </a:r>
            <a:r>
              <a:rPr lang="fr-FR" sz="1600" dirty="0"/>
              <a:t> data and </a:t>
            </a:r>
            <a:r>
              <a:rPr lang="fr-FR" sz="1600" dirty="0" err="1"/>
              <a:t>perform</a:t>
            </a:r>
            <a:r>
              <a:rPr lang="fr-FR" sz="1600" dirty="0"/>
              <a:t> </a:t>
            </a:r>
            <a:r>
              <a:rPr lang="fr-FR" sz="1600" dirty="0" err="1"/>
              <a:t>another</a:t>
            </a:r>
            <a:r>
              <a:rPr lang="fr-FR" sz="1600" dirty="0"/>
              <a:t> test to </a:t>
            </a:r>
            <a:r>
              <a:rPr lang="fr-FR" sz="1600" dirty="0" err="1"/>
              <a:t>quantify</a:t>
            </a:r>
            <a:r>
              <a:rPr lang="fr-FR" sz="1600" dirty="0"/>
              <a:t> the </a:t>
            </a:r>
            <a:r>
              <a:rPr lang="fr-FR" sz="1600" dirty="0" err="1"/>
              <a:t>correlation</a:t>
            </a:r>
            <a:r>
              <a:rPr lang="fr-FR" sz="1600" dirty="0"/>
              <a:t> </a:t>
            </a:r>
            <a:r>
              <a:rPr lang="fr-FR" sz="1600" dirty="0" err="1"/>
              <a:t>level</a:t>
            </a:r>
            <a:r>
              <a:rPr lang="fr-FR" sz="1600" dirty="0"/>
              <a:t> </a:t>
            </a:r>
            <a:r>
              <a:rPr lang="fr-FR" sz="1600" dirty="0" err="1"/>
              <a:t>between</a:t>
            </a:r>
            <a:r>
              <a:rPr lang="fr-FR" sz="1600" dirty="0"/>
              <a:t> the variables </a:t>
            </a:r>
            <a:endParaRPr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>
                <a:solidFill>
                  <a:schemeClr val="accent2"/>
                </a:solidFill>
              </a:rPr>
              <a:t>Mother figures in animation</a:t>
            </a:r>
            <a:endParaRPr/>
          </a:p>
        </p:txBody>
      </p:sp>
      <p:sp>
        <p:nvSpPr>
          <p:cNvPr id="152" name="Google Shape;152;p2"/>
          <p:cNvSpPr txBox="1">
            <a:spLocks noGrp="1"/>
          </p:cNvSpPr>
          <p:nvPr>
            <p:ph type="body" idx="1"/>
          </p:nvPr>
        </p:nvSpPr>
        <p:spPr>
          <a:xfrm>
            <a:off x="677334" y="1930400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300"/>
              </a:spcAft>
              <a:buSzPts val="1440"/>
              <a:buChar char="►"/>
            </a:pPr>
            <a:r>
              <a:rPr lang="fr-FR" dirty="0" err="1"/>
              <a:t>Animated</a:t>
            </a:r>
            <a:r>
              <a:rPr lang="fr-FR" dirty="0"/>
              <a:t> </a:t>
            </a:r>
            <a:r>
              <a:rPr lang="fr-FR" dirty="0" err="1"/>
              <a:t>movies</a:t>
            </a:r>
            <a:r>
              <a:rPr lang="fr-FR" dirty="0"/>
              <a:t>, like modern </a:t>
            </a:r>
            <a:r>
              <a:rPr lang="fr-FR" dirty="0" err="1"/>
              <a:t>fairy</a:t>
            </a:r>
            <a:r>
              <a:rPr lang="fr-FR" dirty="0"/>
              <a:t> tales,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seen</a:t>
            </a:r>
            <a:r>
              <a:rPr lang="fr-FR" dirty="0"/>
              <a:t> as </a:t>
            </a:r>
            <a:r>
              <a:rPr lang="fr-FR" dirty="0" err="1"/>
              <a:t>tools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portray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vision of the world. </a:t>
            </a:r>
            <a:r>
              <a:rPr lang="fr-FR" dirty="0" err="1"/>
              <a:t>They</a:t>
            </a:r>
            <a:r>
              <a:rPr lang="fr-FR" dirty="0"/>
              <a:t> can </a:t>
            </a:r>
            <a:r>
              <a:rPr lang="fr-FR" dirty="0" err="1"/>
              <a:t>therefore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transmit </a:t>
            </a:r>
            <a:r>
              <a:rPr lang="fr-FR" dirty="0" err="1"/>
              <a:t>ideologies</a:t>
            </a:r>
            <a:r>
              <a:rPr lang="fr-FR" dirty="0"/>
              <a:t>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300"/>
              </a:spcAft>
              <a:buSzPts val="1440"/>
              <a:buChar char="►"/>
            </a:pPr>
            <a:r>
              <a:rPr lang="fr-FR" dirty="0"/>
              <a:t>Mother figures in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movies</a:t>
            </a:r>
            <a:r>
              <a:rPr lang="fr-FR" dirty="0"/>
              <a:t> are diverse, but do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r>
              <a:rPr lang="fr-FR" dirty="0"/>
              <a:t> follow the progression of society ?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300"/>
              </a:spcAft>
              <a:buSzPts val="1440"/>
              <a:buChar char="►"/>
            </a:pPr>
            <a:r>
              <a:rPr lang="fr-FR" dirty="0"/>
              <a:t>Is a </a:t>
            </a:r>
            <a:r>
              <a:rPr lang="fr-FR" i="1" dirty="0" err="1"/>
              <a:t>comforting</a:t>
            </a:r>
            <a:r>
              <a:rPr lang="fr-FR" i="1" dirty="0"/>
              <a:t> </a:t>
            </a:r>
            <a:r>
              <a:rPr lang="fr-FR" dirty="0"/>
              <a:t>or</a:t>
            </a:r>
            <a:r>
              <a:rPr lang="fr-FR" i="1" dirty="0"/>
              <a:t> </a:t>
            </a:r>
            <a:r>
              <a:rPr lang="fr-FR" i="1" dirty="0" err="1"/>
              <a:t>reassuring</a:t>
            </a:r>
            <a:r>
              <a:rPr lang="fr-FR" dirty="0"/>
              <a:t> </a:t>
            </a:r>
            <a:r>
              <a:rPr lang="fr-FR" dirty="0" err="1"/>
              <a:t>mother</a:t>
            </a:r>
            <a:r>
              <a:rPr lang="fr-FR" dirty="0"/>
              <a:t> figure more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portrayed</a:t>
            </a:r>
            <a:r>
              <a:rPr lang="fr-FR" dirty="0"/>
              <a:t> as </a:t>
            </a:r>
            <a:r>
              <a:rPr lang="fr-FR" dirty="0" err="1"/>
              <a:t>spending</a:t>
            </a:r>
            <a:r>
              <a:rPr lang="fr-FR" dirty="0"/>
              <a:t> more time at home? And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i="1" dirty="0" err="1"/>
              <a:t>threatening</a:t>
            </a:r>
            <a:r>
              <a:rPr lang="fr-FR" dirty="0"/>
              <a:t> </a:t>
            </a:r>
            <a:r>
              <a:rPr lang="fr-FR" dirty="0" err="1"/>
              <a:t>mother</a:t>
            </a:r>
            <a:r>
              <a:rPr lang="fr-FR" dirty="0"/>
              <a:t> figure more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portrayed</a:t>
            </a:r>
            <a:r>
              <a:rPr lang="fr-FR" dirty="0"/>
              <a:t> </a:t>
            </a:r>
            <a:r>
              <a:rPr lang="fr-FR" dirty="0" err="1"/>
              <a:t>working</a:t>
            </a:r>
            <a:r>
              <a:rPr lang="fr-FR" dirty="0"/>
              <a:t> full time ?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300"/>
              </a:spcAft>
              <a:buSzPts val="1440"/>
              <a:buChar char="►"/>
            </a:pPr>
            <a:r>
              <a:rPr lang="fr-FR" dirty="0"/>
              <a:t>Do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portrayal</a:t>
            </a:r>
            <a:r>
              <a:rPr lang="fr-FR" dirty="0"/>
              <a:t> </a:t>
            </a:r>
            <a:r>
              <a:rPr lang="fr-FR" dirty="0" err="1"/>
              <a:t>tendencies</a:t>
            </a:r>
            <a:r>
              <a:rPr lang="fr-FR" dirty="0"/>
              <a:t> change </a:t>
            </a:r>
            <a:r>
              <a:rPr lang="fr-FR" dirty="0" err="1"/>
              <a:t>through</a:t>
            </a:r>
            <a:r>
              <a:rPr lang="fr-FR" dirty="0"/>
              <a:t> time ?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300"/>
              </a:spcAft>
              <a:buSzPts val="1440"/>
              <a:buChar char="►"/>
            </a:pPr>
            <a:r>
              <a:rPr lang="fr-FR" dirty="0"/>
              <a:t>Do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depend</a:t>
            </a:r>
            <a:r>
              <a:rPr lang="fr-FR" dirty="0"/>
              <a:t> on the </a:t>
            </a:r>
            <a:r>
              <a:rPr lang="fr-FR" dirty="0" err="1"/>
              <a:t>origin</a:t>
            </a:r>
            <a:r>
              <a:rPr lang="fr-FR" dirty="0"/>
              <a:t> of the story ?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c30b6be68_5_1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>
                <a:solidFill>
                  <a:schemeClr val="accent2"/>
                </a:solidFill>
              </a:rPr>
              <a:t>Dataset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8" name="Google Shape;158;g24c30b6be68_5_15"/>
          <p:cNvSpPr txBox="1">
            <a:spLocks noGrp="1"/>
          </p:cNvSpPr>
          <p:nvPr>
            <p:ph type="body" idx="1"/>
          </p:nvPr>
        </p:nvSpPr>
        <p:spPr>
          <a:xfrm>
            <a:off x="540175" y="1708925"/>
            <a:ext cx="5579400" cy="49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fr-FR" dirty="0"/>
              <a:t>Variables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fr-FR" dirty="0" err="1"/>
              <a:t>Psychological</a:t>
            </a:r>
            <a:r>
              <a:rPr lang="fr-FR" dirty="0"/>
              <a:t> (</a:t>
            </a:r>
            <a:r>
              <a:rPr lang="fr-FR" b="1" dirty="0" err="1"/>
              <a:t>comforting</a:t>
            </a:r>
            <a:r>
              <a:rPr lang="fr-FR" dirty="0"/>
              <a:t>, </a:t>
            </a:r>
            <a:r>
              <a:rPr lang="fr-FR" b="1" dirty="0"/>
              <a:t>neutral</a:t>
            </a:r>
            <a:r>
              <a:rPr lang="fr-FR" dirty="0"/>
              <a:t>, </a:t>
            </a:r>
            <a:r>
              <a:rPr lang="fr-FR" b="1" dirty="0" err="1"/>
              <a:t>threatening</a:t>
            </a:r>
            <a:r>
              <a:rPr lang="fr-FR" dirty="0"/>
              <a:t>)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fr-FR" dirty="0"/>
              <a:t>Professional (</a:t>
            </a:r>
            <a:r>
              <a:rPr lang="fr-FR" b="1" dirty="0" err="1"/>
              <a:t>stay</a:t>
            </a:r>
            <a:r>
              <a:rPr lang="fr-FR" b="1" dirty="0"/>
              <a:t>-at-home</a:t>
            </a:r>
            <a:r>
              <a:rPr lang="fr-FR" dirty="0"/>
              <a:t>, </a:t>
            </a:r>
            <a:r>
              <a:rPr lang="fr-FR" b="1" dirty="0"/>
              <a:t>part-time </a:t>
            </a:r>
            <a:r>
              <a:rPr lang="fr-FR" b="1" dirty="0" err="1"/>
              <a:t>work</a:t>
            </a:r>
            <a:r>
              <a:rPr lang="fr-FR" dirty="0"/>
              <a:t>, </a:t>
            </a:r>
            <a:r>
              <a:rPr lang="fr-FR" b="1" dirty="0"/>
              <a:t>full-time </a:t>
            </a:r>
            <a:r>
              <a:rPr lang="fr-FR" b="1" dirty="0" err="1"/>
              <a:t>work</a:t>
            </a:r>
            <a:r>
              <a:rPr lang="fr-FR" dirty="0"/>
              <a:t>)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fr-FR" dirty="0" err="1"/>
              <a:t>Features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fr-FR" dirty="0" err="1"/>
              <a:t>Year</a:t>
            </a:r>
            <a:r>
              <a:rPr lang="fr-FR" dirty="0"/>
              <a:t> of release (</a:t>
            </a:r>
            <a:r>
              <a:rPr lang="fr-FR" b="1" dirty="0"/>
              <a:t>1937 - 2011</a:t>
            </a:r>
            <a:r>
              <a:rPr lang="fr-FR" dirty="0"/>
              <a:t>), Story Type (</a:t>
            </a:r>
            <a:r>
              <a:rPr lang="fr-FR" b="1" dirty="0"/>
              <a:t>Original, </a:t>
            </a:r>
            <a:r>
              <a:rPr lang="fr-FR" b="1" dirty="0" err="1"/>
              <a:t>Existing</a:t>
            </a:r>
            <a:r>
              <a:rPr lang="fr-FR" dirty="0"/>
              <a:t>)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fr-FR" dirty="0"/>
              <a:t>Data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fr-FR" b="1" dirty="0"/>
              <a:t>624</a:t>
            </a:r>
            <a:r>
              <a:rPr lang="fr-FR" dirty="0"/>
              <a:t> </a:t>
            </a:r>
            <a:r>
              <a:rPr lang="fr-FR" dirty="0" err="1"/>
              <a:t>mother</a:t>
            </a:r>
            <a:r>
              <a:rPr lang="fr-FR" dirty="0"/>
              <a:t> figures</a:t>
            </a:r>
            <a:endParaRPr dirty="0"/>
          </a:p>
          <a:p>
            <a:pPr marL="742950" lvl="1" indent="-28575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fr-FR" b="1" dirty="0"/>
              <a:t>116</a:t>
            </a:r>
            <a:r>
              <a:rPr lang="fr-FR" dirty="0"/>
              <a:t> </a:t>
            </a:r>
            <a:r>
              <a:rPr lang="fr-FR" dirty="0" err="1"/>
              <a:t>movies</a:t>
            </a:r>
            <a:r>
              <a:rPr lang="fr-FR" dirty="0"/>
              <a:t> (e.g. Disney, Pixar, </a:t>
            </a:r>
            <a:r>
              <a:rPr lang="fr-FR" dirty="0" err="1"/>
              <a:t>Dreamworks</a:t>
            </a:r>
            <a:r>
              <a:rPr lang="fr-FR" dirty="0"/>
              <a:t>, etc.)</a:t>
            </a:r>
            <a:endParaRPr dirty="0"/>
          </a:p>
          <a:p>
            <a:pPr marL="57150" lvl="0" indent="0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  <p:pic>
        <p:nvPicPr>
          <p:cNvPr id="159" name="Google Shape;159;g24c30b6be68_5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059" y="1655773"/>
            <a:ext cx="1124819" cy="10648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g24c30b6be68_5_15"/>
          <p:cNvCxnSpPr/>
          <p:nvPr/>
        </p:nvCxnSpPr>
        <p:spPr>
          <a:xfrm>
            <a:off x="6844059" y="2854711"/>
            <a:ext cx="4392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61" name="Google Shape;161;g24c30b6be68_5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8935" y="1655761"/>
            <a:ext cx="1197123" cy="106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g24c30b6be68_5_15"/>
          <p:cNvCxnSpPr/>
          <p:nvPr/>
        </p:nvCxnSpPr>
        <p:spPr>
          <a:xfrm>
            <a:off x="6844059" y="4178236"/>
            <a:ext cx="4392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63" name="Google Shape;163;g24c30b6be68_5_15"/>
          <p:cNvPicPr preferRelativeResize="0"/>
          <p:nvPr/>
        </p:nvPicPr>
        <p:blipFill rotWithShape="1">
          <a:blip r:embed="rId5">
            <a:alphaModFix/>
          </a:blip>
          <a:srcRect l="35976" t="14640" r="26477" b="26279"/>
          <a:stretch/>
        </p:blipFill>
        <p:spPr>
          <a:xfrm>
            <a:off x="8462534" y="1655761"/>
            <a:ext cx="1082747" cy="1064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4" name="Google Shape;164;g24c30b6be68_5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3534" y="2984023"/>
            <a:ext cx="975509" cy="106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4c30b6be68_5_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49011" y="2984037"/>
            <a:ext cx="487049" cy="10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4c30b6be68_5_15"/>
          <p:cNvPicPr preferRelativeResize="0"/>
          <p:nvPr/>
        </p:nvPicPr>
        <p:blipFill rotWithShape="1">
          <a:blip r:embed="rId8">
            <a:alphaModFix/>
          </a:blip>
          <a:srcRect t="22468"/>
          <a:stretch/>
        </p:blipFill>
        <p:spPr>
          <a:xfrm>
            <a:off x="6844059" y="2984023"/>
            <a:ext cx="709493" cy="10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movie poster with a turtle and fish&#10;&#10;Description automatically generated">
            <a:extLst>
              <a:ext uri="{FF2B5EF4-FFF2-40B4-BE49-F238E27FC236}">
                <a16:creationId xmlns:a16="http://schemas.microsoft.com/office/drawing/2014/main" id="{E5480B2C-5CA7-0C38-95AF-48BB23311F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4551" y="4589811"/>
            <a:ext cx="1081851" cy="1565270"/>
          </a:xfrm>
          <a:prstGeom prst="rect">
            <a:avLst/>
          </a:prstGeom>
        </p:spPr>
      </p:pic>
      <p:pic>
        <p:nvPicPr>
          <p:cNvPr id="5" name="Picture 4" descr="A cartoon of a cinderella&#10;&#10;Description automatically generated">
            <a:extLst>
              <a:ext uri="{FF2B5EF4-FFF2-40B4-BE49-F238E27FC236}">
                <a16:creationId xmlns:a16="http://schemas.microsoft.com/office/drawing/2014/main" id="{D297CF52-F7A0-476C-D1C1-054C34AC49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34344" y="4589812"/>
            <a:ext cx="1010295" cy="15652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c30b6be68_5_0"/>
          <p:cNvSpPr txBox="1">
            <a:spLocks noGrp="1"/>
          </p:cNvSpPr>
          <p:nvPr>
            <p:ph type="title"/>
          </p:nvPr>
        </p:nvSpPr>
        <p:spPr>
          <a:xfrm>
            <a:off x="677325" y="538163"/>
            <a:ext cx="85968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>
                <a:solidFill>
                  <a:schemeClr val="accent2"/>
                </a:solidFill>
              </a:rPr>
              <a:t>Objectives</a:t>
            </a:r>
            <a:endParaRPr/>
          </a:p>
        </p:txBody>
      </p:sp>
      <p:sp>
        <p:nvSpPr>
          <p:cNvPr id="172" name="Google Shape;172;g24c30b6be68_5_0"/>
          <p:cNvSpPr txBox="1">
            <a:spLocks noGrp="1"/>
          </p:cNvSpPr>
          <p:nvPr>
            <p:ph type="body" idx="1"/>
          </p:nvPr>
        </p:nvSpPr>
        <p:spPr>
          <a:xfrm>
            <a:off x="677325" y="1393022"/>
            <a:ext cx="9395400" cy="21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Trebuchet MS"/>
              <a:buAutoNum type="arabicPeriod"/>
            </a:pPr>
            <a:r>
              <a:rPr lang="fr-FR" sz="1600" dirty="0" err="1">
                <a:solidFill>
                  <a:srgbClr val="212121"/>
                </a:solidFill>
              </a:rPr>
              <a:t>Find</a:t>
            </a:r>
            <a:r>
              <a:rPr lang="fr-FR" sz="1600" dirty="0">
                <a:solidFill>
                  <a:srgbClr val="212121"/>
                </a:solidFill>
              </a:rPr>
              <a:t> </a:t>
            </a:r>
            <a:r>
              <a:rPr lang="fr-FR" sz="1600" dirty="0" err="1">
                <a:solidFill>
                  <a:srgbClr val="212121"/>
                </a:solidFill>
              </a:rPr>
              <a:t>whether</a:t>
            </a:r>
            <a:r>
              <a:rPr lang="fr-FR" sz="1600" dirty="0">
                <a:solidFill>
                  <a:srgbClr val="212121"/>
                </a:solidFill>
              </a:rPr>
              <a:t> </a:t>
            </a:r>
            <a:r>
              <a:rPr lang="fr-FR" sz="1600" dirty="0" err="1">
                <a:solidFill>
                  <a:srgbClr val="212121"/>
                </a:solidFill>
              </a:rPr>
              <a:t>there</a:t>
            </a:r>
            <a:r>
              <a:rPr lang="fr-FR" sz="1600" dirty="0">
                <a:solidFill>
                  <a:srgbClr val="212121"/>
                </a:solidFill>
              </a:rPr>
              <a:t> </a:t>
            </a:r>
            <a:r>
              <a:rPr lang="fr-FR" sz="1600" dirty="0" err="1">
                <a:solidFill>
                  <a:srgbClr val="212121"/>
                </a:solidFill>
              </a:rPr>
              <a:t>is</a:t>
            </a:r>
            <a:r>
              <a:rPr lang="fr-FR" sz="1600" dirty="0">
                <a:solidFill>
                  <a:srgbClr val="212121"/>
                </a:solidFill>
              </a:rPr>
              <a:t> a </a:t>
            </a:r>
            <a:r>
              <a:rPr lang="fr-FR" sz="1600" dirty="0" err="1">
                <a:solidFill>
                  <a:srgbClr val="212121"/>
                </a:solidFill>
              </a:rPr>
              <a:t>correlation</a:t>
            </a:r>
            <a:r>
              <a:rPr lang="fr-FR" sz="1600" dirty="0">
                <a:solidFill>
                  <a:srgbClr val="212121"/>
                </a:solidFill>
              </a:rPr>
              <a:t> </a:t>
            </a:r>
            <a:r>
              <a:rPr lang="fr-FR" sz="1600" dirty="0" err="1">
                <a:solidFill>
                  <a:srgbClr val="212121"/>
                </a:solidFill>
              </a:rPr>
              <a:t>between</a:t>
            </a:r>
            <a:r>
              <a:rPr lang="fr-FR" sz="1600" dirty="0">
                <a:solidFill>
                  <a:srgbClr val="212121"/>
                </a:solidFill>
              </a:rPr>
              <a:t> the </a:t>
            </a:r>
            <a:r>
              <a:rPr lang="fr-FR" sz="1600" dirty="0" err="1">
                <a:solidFill>
                  <a:srgbClr val="212121"/>
                </a:solidFill>
              </a:rPr>
              <a:t>Psychological</a:t>
            </a:r>
            <a:r>
              <a:rPr lang="fr-FR" sz="1600" dirty="0">
                <a:solidFill>
                  <a:srgbClr val="212121"/>
                </a:solidFill>
              </a:rPr>
              <a:t> and Professional variables.</a:t>
            </a:r>
            <a:endParaRPr sz="1600" dirty="0">
              <a:solidFill>
                <a:srgbClr val="212121"/>
              </a:solidFill>
            </a:endParaRPr>
          </a:p>
          <a:p>
            <a:pPr marL="882650" lvl="1" indent="-285750">
              <a:lnSpc>
                <a:spcPct val="115000"/>
              </a:lnSpc>
              <a:spcBef>
                <a:spcPts val="0"/>
              </a:spcBef>
              <a:buClr>
                <a:srgbClr val="212121"/>
              </a:buClr>
              <a:buSzPts val="1400"/>
              <a:buFont typeface="Wingdings" pitchFamily="2" charset="2"/>
              <a:buChar char="§"/>
            </a:pPr>
            <a:r>
              <a:rPr lang="fr-FR" sz="1400" dirty="0">
                <a:solidFill>
                  <a:srgbClr val="212121"/>
                </a:solidFill>
              </a:rPr>
              <a:t>Our </a:t>
            </a:r>
            <a:r>
              <a:rPr lang="fr-FR" sz="1400" dirty="0" err="1">
                <a:solidFill>
                  <a:srgbClr val="212121"/>
                </a:solidFill>
              </a:rPr>
              <a:t>hypothesis</a:t>
            </a:r>
            <a:r>
              <a:rPr lang="fr-FR" sz="1400" dirty="0">
                <a:solidFill>
                  <a:srgbClr val="212121"/>
                </a:solidFill>
              </a:rPr>
              <a:t> </a:t>
            </a:r>
            <a:r>
              <a:rPr lang="fr-FR" sz="1400" dirty="0" err="1">
                <a:solidFill>
                  <a:srgbClr val="212121"/>
                </a:solidFill>
              </a:rPr>
              <a:t>is</a:t>
            </a:r>
            <a:r>
              <a:rPr lang="fr-FR" sz="1400" dirty="0">
                <a:solidFill>
                  <a:srgbClr val="212121"/>
                </a:solidFill>
              </a:rPr>
              <a:t> </a:t>
            </a:r>
            <a:r>
              <a:rPr lang="fr-FR" sz="1400" dirty="0" err="1">
                <a:solidFill>
                  <a:srgbClr val="212121"/>
                </a:solidFill>
              </a:rPr>
              <a:t>therefore</a:t>
            </a:r>
            <a:r>
              <a:rPr lang="fr-FR" sz="1400" dirty="0">
                <a:solidFill>
                  <a:srgbClr val="212121"/>
                </a:solidFill>
              </a:rPr>
              <a:t> </a:t>
            </a:r>
            <a:r>
              <a:rPr lang="fr-FR" sz="1400" dirty="0" err="1">
                <a:solidFill>
                  <a:srgbClr val="212121"/>
                </a:solidFill>
              </a:rPr>
              <a:t>that</a:t>
            </a:r>
            <a:r>
              <a:rPr lang="fr-FR" sz="1400" dirty="0">
                <a:solidFill>
                  <a:srgbClr val="212121"/>
                </a:solidFill>
              </a:rPr>
              <a:t> </a:t>
            </a:r>
            <a:r>
              <a:rPr lang="fr-FR" sz="1400" dirty="0" err="1">
                <a:solidFill>
                  <a:srgbClr val="212121"/>
                </a:solidFill>
              </a:rPr>
              <a:t>there</a:t>
            </a:r>
            <a:r>
              <a:rPr lang="fr-FR" sz="1400" dirty="0">
                <a:solidFill>
                  <a:srgbClr val="212121"/>
                </a:solidFill>
              </a:rPr>
              <a:t> </a:t>
            </a:r>
            <a:r>
              <a:rPr lang="fr-FR" sz="1400" dirty="0" err="1">
                <a:solidFill>
                  <a:srgbClr val="212121"/>
                </a:solidFill>
              </a:rPr>
              <a:t>is</a:t>
            </a:r>
            <a:r>
              <a:rPr lang="fr-FR" sz="1400" dirty="0">
                <a:solidFill>
                  <a:srgbClr val="212121"/>
                </a:solidFill>
              </a:rPr>
              <a:t> a </a:t>
            </a:r>
            <a:r>
              <a:rPr lang="fr-FR" sz="1400" dirty="0" err="1">
                <a:solidFill>
                  <a:srgbClr val="212121"/>
                </a:solidFill>
              </a:rPr>
              <a:t>correlation</a:t>
            </a:r>
            <a:r>
              <a:rPr lang="fr-FR" sz="1400" dirty="0">
                <a:solidFill>
                  <a:srgbClr val="212121"/>
                </a:solidFill>
              </a:rPr>
              <a:t>, </a:t>
            </a:r>
            <a:r>
              <a:rPr lang="fr-FR" sz="1400" dirty="0" err="1">
                <a:solidFill>
                  <a:srgbClr val="212121"/>
                </a:solidFill>
              </a:rPr>
              <a:t>such</a:t>
            </a:r>
            <a:r>
              <a:rPr lang="fr-FR" sz="1400" dirty="0">
                <a:solidFill>
                  <a:srgbClr val="212121"/>
                </a:solidFill>
              </a:rPr>
              <a:t> </a:t>
            </a:r>
            <a:r>
              <a:rPr lang="fr-FR" sz="1400" dirty="0" err="1">
                <a:solidFill>
                  <a:srgbClr val="212121"/>
                </a:solidFill>
              </a:rPr>
              <a:t>that</a:t>
            </a:r>
            <a:r>
              <a:rPr lang="fr-FR" sz="1400" dirty="0">
                <a:solidFill>
                  <a:srgbClr val="212121"/>
                </a:solidFill>
              </a:rPr>
              <a:t> "At home" </a:t>
            </a:r>
            <a:r>
              <a:rPr lang="fr-FR" sz="1400" dirty="0" err="1">
                <a:solidFill>
                  <a:srgbClr val="212121"/>
                </a:solidFill>
              </a:rPr>
              <a:t>portrayals</a:t>
            </a:r>
            <a:r>
              <a:rPr lang="fr-FR" sz="1400" dirty="0">
                <a:solidFill>
                  <a:srgbClr val="212121"/>
                </a:solidFill>
              </a:rPr>
              <a:t> are more </a:t>
            </a:r>
            <a:r>
              <a:rPr lang="fr-FR" sz="1400" dirty="0" err="1">
                <a:solidFill>
                  <a:srgbClr val="212121"/>
                </a:solidFill>
              </a:rPr>
              <a:t>often</a:t>
            </a:r>
            <a:r>
              <a:rPr lang="fr-FR" sz="1400" dirty="0">
                <a:solidFill>
                  <a:srgbClr val="212121"/>
                </a:solidFill>
              </a:rPr>
              <a:t> </a:t>
            </a:r>
            <a:r>
              <a:rPr lang="fr-FR" sz="1400" dirty="0" err="1">
                <a:solidFill>
                  <a:srgbClr val="212121"/>
                </a:solidFill>
              </a:rPr>
              <a:t>also</a:t>
            </a:r>
            <a:r>
              <a:rPr lang="fr-FR" sz="1400" dirty="0">
                <a:solidFill>
                  <a:srgbClr val="212121"/>
                </a:solidFill>
              </a:rPr>
              <a:t> "</a:t>
            </a:r>
            <a:r>
              <a:rPr lang="fr-FR" sz="1400" dirty="0" err="1">
                <a:solidFill>
                  <a:srgbClr val="212121"/>
                </a:solidFill>
              </a:rPr>
              <a:t>comforting</a:t>
            </a:r>
            <a:r>
              <a:rPr lang="fr-FR" sz="1400" dirty="0">
                <a:solidFill>
                  <a:srgbClr val="212121"/>
                </a:solidFill>
              </a:rPr>
              <a:t>", and “Full-time </a:t>
            </a:r>
            <a:r>
              <a:rPr lang="fr-FR" sz="1400" dirty="0" err="1">
                <a:solidFill>
                  <a:srgbClr val="212121"/>
                </a:solidFill>
              </a:rPr>
              <a:t>work</a:t>
            </a:r>
            <a:r>
              <a:rPr lang="fr-FR" sz="1400" dirty="0">
                <a:solidFill>
                  <a:srgbClr val="212121"/>
                </a:solidFill>
              </a:rPr>
              <a:t>” </a:t>
            </a:r>
            <a:r>
              <a:rPr lang="fr-FR" sz="1400" dirty="0" err="1">
                <a:solidFill>
                  <a:srgbClr val="212121"/>
                </a:solidFill>
              </a:rPr>
              <a:t>portrayals</a:t>
            </a:r>
            <a:r>
              <a:rPr lang="fr-FR" sz="1400" dirty="0">
                <a:solidFill>
                  <a:srgbClr val="212121"/>
                </a:solidFill>
              </a:rPr>
              <a:t> are </a:t>
            </a:r>
            <a:r>
              <a:rPr lang="fr-FR" sz="1400" dirty="0" err="1">
                <a:solidFill>
                  <a:srgbClr val="212121"/>
                </a:solidFill>
              </a:rPr>
              <a:t>often</a:t>
            </a:r>
            <a:r>
              <a:rPr lang="fr-FR" sz="1400" dirty="0">
                <a:solidFill>
                  <a:srgbClr val="212121"/>
                </a:solidFill>
              </a:rPr>
              <a:t> </a:t>
            </a:r>
            <a:r>
              <a:rPr lang="fr-FR" sz="1400" dirty="0" err="1">
                <a:solidFill>
                  <a:srgbClr val="212121"/>
                </a:solidFill>
              </a:rPr>
              <a:t>also</a:t>
            </a:r>
            <a:r>
              <a:rPr lang="fr-FR" sz="1400" dirty="0">
                <a:solidFill>
                  <a:srgbClr val="212121"/>
                </a:solidFill>
              </a:rPr>
              <a:t> "</a:t>
            </a:r>
            <a:r>
              <a:rPr lang="fr-FR" sz="1400" dirty="0" err="1">
                <a:solidFill>
                  <a:srgbClr val="212121"/>
                </a:solidFill>
              </a:rPr>
              <a:t>threatening</a:t>
            </a:r>
            <a:r>
              <a:rPr lang="fr-FR" sz="1400" dirty="0">
                <a:solidFill>
                  <a:srgbClr val="212121"/>
                </a:solidFill>
              </a:rPr>
              <a:t>"</a:t>
            </a:r>
            <a:endParaRPr sz="1400" dirty="0">
              <a:solidFill>
                <a:srgbClr val="21212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rgbClr val="212121"/>
              </a:solidFill>
            </a:endParaRPr>
          </a:p>
          <a:p>
            <a:pPr marL="4699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+mj-lt"/>
              <a:buAutoNum type="arabicPeriod" startAt="2"/>
            </a:pPr>
            <a:r>
              <a:rPr lang="fr-FR" sz="1600" dirty="0">
                <a:solidFill>
                  <a:srgbClr val="212121"/>
                </a:solidFill>
              </a:rPr>
              <a:t>If the </a:t>
            </a:r>
            <a:r>
              <a:rPr lang="fr-FR" sz="1600" dirty="0" err="1">
                <a:solidFill>
                  <a:srgbClr val="212121"/>
                </a:solidFill>
              </a:rPr>
              <a:t>correlation</a:t>
            </a:r>
            <a:r>
              <a:rPr lang="fr-FR" sz="1600" dirty="0">
                <a:solidFill>
                  <a:srgbClr val="212121"/>
                </a:solidFill>
              </a:rPr>
              <a:t> </a:t>
            </a:r>
            <a:r>
              <a:rPr lang="fr-FR" sz="1600" dirty="0" err="1">
                <a:solidFill>
                  <a:srgbClr val="212121"/>
                </a:solidFill>
              </a:rPr>
              <a:t>is</a:t>
            </a:r>
            <a:r>
              <a:rPr lang="fr-FR" sz="1600" dirty="0">
                <a:solidFill>
                  <a:srgbClr val="212121"/>
                </a:solidFill>
              </a:rPr>
              <a:t> </a:t>
            </a:r>
            <a:r>
              <a:rPr lang="fr-FR" sz="1600" dirty="0" err="1">
                <a:solidFill>
                  <a:srgbClr val="212121"/>
                </a:solidFill>
              </a:rPr>
              <a:t>present</a:t>
            </a:r>
            <a:r>
              <a:rPr lang="fr-FR" sz="1600" dirty="0">
                <a:solidFill>
                  <a:srgbClr val="212121"/>
                </a:solidFill>
              </a:rPr>
              <a:t>, </a:t>
            </a:r>
            <a:r>
              <a:rPr lang="fr-FR" sz="1600" dirty="0" err="1">
                <a:solidFill>
                  <a:srgbClr val="212121"/>
                </a:solidFill>
              </a:rPr>
              <a:t>find</a:t>
            </a:r>
            <a:r>
              <a:rPr lang="fr-FR" sz="1600" dirty="0">
                <a:solidFill>
                  <a:srgbClr val="212121"/>
                </a:solidFill>
              </a:rPr>
              <a:t> </a:t>
            </a:r>
            <a:r>
              <a:rPr lang="fr-FR" sz="1600" dirty="0" err="1">
                <a:solidFill>
                  <a:srgbClr val="212121"/>
                </a:solidFill>
              </a:rPr>
              <a:t>whether</a:t>
            </a:r>
            <a:r>
              <a:rPr lang="fr-FR" sz="1600" dirty="0">
                <a:solidFill>
                  <a:srgbClr val="212121"/>
                </a:solidFill>
              </a:rPr>
              <a:t> </a:t>
            </a:r>
            <a:r>
              <a:rPr lang="fr-FR" sz="1600" dirty="0" err="1">
                <a:solidFill>
                  <a:srgbClr val="212121"/>
                </a:solidFill>
              </a:rPr>
              <a:t>this</a:t>
            </a:r>
            <a:r>
              <a:rPr lang="fr-FR" sz="1600" dirty="0">
                <a:solidFill>
                  <a:srgbClr val="212121"/>
                </a:solidFill>
              </a:rPr>
              <a:t> </a:t>
            </a:r>
            <a:r>
              <a:rPr lang="fr-FR" sz="1600" dirty="0" err="1">
                <a:solidFill>
                  <a:srgbClr val="212121"/>
                </a:solidFill>
              </a:rPr>
              <a:t>correlation</a:t>
            </a:r>
            <a:r>
              <a:rPr lang="fr-FR" sz="1600" dirty="0">
                <a:solidFill>
                  <a:srgbClr val="212121"/>
                </a:solidFill>
              </a:rPr>
              <a:t> changes: </a:t>
            </a:r>
          </a:p>
          <a:p>
            <a:pPr marL="584200" lvl="1" indent="0">
              <a:lnSpc>
                <a:spcPct val="115000"/>
              </a:lnSpc>
              <a:spcBef>
                <a:spcPts val="600"/>
              </a:spcBef>
              <a:buClr>
                <a:srgbClr val="212121"/>
              </a:buClr>
              <a:buSzPts val="1600"/>
              <a:buNone/>
            </a:pPr>
            <a:r>
              <a:rPr lang="fr-FR" sz="1400" dirty="0">
                <a:solidFill>
                  <a:srgbClr val="212121"/>
                </a:solidFill>
              </a:rPr>
              <a:t>2.1. Over time (by </a:t>
            </a:r>
            <a:r>
              <a:rPr lang="fr-FR" sz="1400" dirty="0" err="1">
                <a:solidFill>
                  <a:srgbClr val="212121"/>
                </a:solidFill>
              </a:rPr>
              <a:t>decade</a:t>
            </a:r>
            <a:r>
              <a:rPr lang="fr-FR" sz="1400" dirty="0">
                <a:solidFill>
                  <a:srgbClr val="212121"/>
                </a:solidFill>
              </a:rPr>
              <a:t>)</a:t>
            </a:r>
          </a:p>
          <a:p>
            <a:pPr marL="584200" lvl="1" indent="0">
              <a:lnSpc>
                <a:spcPct val="115000"/>
              </a:lnSpc>
              <a:spcBef>
                <a:spcPts val="600"/>
              </a:spcBef>
              <a:buClr>
                <a:srgbClr val="212121"/>
              </a:buClr>
              <a:buSzPts val="1600"/>
              <a:buNone/>
            </a:pPr>
            <a:r>
              <a:rPr lang="fr-FR" sz="1400" dirty="0">
                <a:solidFill>
                  <a:srgbClr val="212121"/>
                </a:solidFill>
              </a:rPr>
              <a:t>2.2. </a:t>
            </a:r>
            <a:r>
              <a:rPr lang="fr-FR" sz="1400" dirty="0" err="1">
                <a:solidFill>
                  <a:srgbClr val="212121"/>
                </a:solidFill>
              </a:rPr>
              <a:t>Depending</a:t>
            </a:r>
            <a:r>
              <a:rPr lang="fr-FR" sz="1400" dirty="0">
                <a:solidFill>
                  <a:srgbClr val="212121"/>
                </a:solidFill>
              </a:rPr>
              <a:t> on </a:t>
            </a:r>
            <a:r>
              <a:rPr lang="fr-FR" sz="1400" dirty="0" err="1">
                <a:solidFill>
                  <a:srgbClr val="212121"/>
                </a:solidFill>
              </a:rPr>
              <a:t>whether</a:t>
            </a:r>
            <a:r>
              <a:rPr lang="fr-FR" sz="1400" dirty="0">
                <a:solidFill>
                  <a:srgbClr val="212121"/>
                </a:solidFill>
              </a:rPr>
              <a:t> the story </a:t>
            </a:r>
            <a:r>
              <a:rPr lang="fr-FR" sz="1400" dirty="0" err="1">
                <a:solidFill>
                  <a:srgbClr val="212121"/>
                </a:solidFill>
              </a:rPr>
              <a:t>is</a:t>
            </a:r>
            <a:r>
              <a:rPr lang="fr-FR" sz="1400" dirty="0">
                <a:solidFill>
                  <a:srgbClr val="212121"/>
                </a:solidFill>
              </a:rPr>
              <a:t> original or </a:t>
            </a:r>
            <a:r>
              <a:rPr lang="fr-FR" sz="1400" dirty="0" err="1">
                <a:solidFill>
                  <a:srgbClr val="212121"/>
                </a:solidFill>
              </a:rPr>
              <a:t>from</a:t>
            </a:r>
            <a:r>
              <a:rPr lang="fr-FR" sz="1400" dirty="0">
                <a:solidFill>
                  <a:srgbClr val="212121"/>
                </a:solidFill>
              </a:rPr>
              <a:t> an </a:t>
            </a:r>
            <a:r>
              <a:rPr lang="fr-FR" sz="1400" dirty="0" err="1">
                <a:solidFill>
                  <a:srgbClr val="212121"/>
                </a:solidFill>
              </a:rPr>
              <a:t>existing</a:t>
            </a:r>
            <a:r>
              <a:rPr lang="fr-FR" sz="1400" dirty="0">
                <a:solidFill>
                  <a:srgbClr val="212121"/>
                </a:solidFill>
              </a:rPr>
              <a:t> tale. </a:t>
            </a:r>
            <a:endParaRPr sz="1400" dirty="0"/>
          </a:p>
        </p:txBody>
      </p:sp>
      <p:sp>
        <p:nvSpPr>
          <p:cNvPr id="173" name="Google Shape;173;g24c30b6be68_5_0"/>
          <p:cNvSpPr txBox="1"/>
          <p:nvPr/>
        </p:nvSpPr>
        <p:spPr>
          <a:xfrm>
            <a:off x="677325" y="4604644"/>
            <a:ext cx="90561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Roboto"/>
              <a:buAutoNum type="arabicPeriod"/>
            </a:pPr>
            <a:r>
              <a:rPr lang="fr-FR" sz="1600" b="1" dirty="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Descriptive </a:t>
            </a:r>
            <a:r>
              <a:rPr lang="fr-FR" sz="1600" b="1" dirty="0" err="1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statistics</a:t>
            </a:r>
            <a:r>
              <a:rPr lang="fr-FR" sz="1600" dirty="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 to </a:t>
            </a:r>
            <a:r>
              <a:rPr lang="fr-FR" sz="1600" dirty="0" err="1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understand</a:t>
            </a:r>
            <a:r>
              <a:rPr lang="fr-FR" sz="1600" dirty="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 the data (</a:t>
            </a:r>
            <a:r>
              <a:rPr lang="fr-FR" sz="1600" dirty="0" err="1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measured</a:t>
            </a:r>
            <a:r>
              <a:rPr lang="fr-FR" sz="1600" dirty="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 by Anne </a:t>
            </a:r>
            <a:r>
              <a:rPr lang="fr-FR" sz="1600" dirty="0" err="1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during</a:t>
            </a:r>
            <a:r>
              <a:rPr lang="fr-FR" sz="1600" dirty="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fr-FR" sz="1600" dirty="0" err="1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her</a:t>
            </a:r>
            <a:r>
              <a:rPr lang="fr-FR" sz="1600" dirty="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 Matura)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Roboto"/>
              <a:buAutoNum type="arabicPeriod"/>
            </a:pPr>
            <a:endParaRPr sz="1600" dirty="0">
              <a:solidFill>
                <a:srgbClr val="212121"/>
              </a:solidFill>
              <a:highlight>
                <a:schemeClr val="lt1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Roboto"/>
              <a:buAutoNum type="arabicPeriod"/>
            </a:pPr>
            <a:r>
              <a:rPr lang="fr-FR" sz="1600" b="1" dirty="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Chi-square test</a:t>
            </a:r>
            <a:r>
              <a:rPr lang="fr-FR" sz="1600" dirty="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 to </a:t>
            </a:r>
            <a:r>
              <a:rPr lang="fr-FR" sz="1600" dirty="0" err="1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find</a:t>
            </a:r>
            <a:r>
              <a:rPr lang="fr-FR" sz="1600" dirty="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 the </a:t>
            </a:r>
            <a:r>
              <a:rPr lang="fr-FR" sz="1600" dirty="0" err="1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correlation</a:t>
            </a:r>
            <a:r>
              <a:rPr lang="fr-FR" sz="1600" dirty="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fr-FR" sz="1600" dirty="0" err="1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between</a:t>
            </a:r>
            <a:r>
              <a:rPr lang="fr-FR" sz="1600" dirty="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fr-FR" sz="1600" dirty="0" err="1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categorical</a:t>
            </a:r>
            <a:r>
              <a:rPr lang="fr-FR" sz="1600" dirty="0">
                <a:solidFill>
                  <a:srgbClr val="21212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 variables </a:t>
            </a:r>
          </a:p>
          <a:p>
            <a:pPr marL="48895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600"/>
            </a:pPr>
            <a:r>
              <a:rPr lang="fr-FR" sz="1600" dirty="0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Wingdings" pitchFamily="2" charset="2"/>
              </a:rPr>
              <a:t></a:t>
            </a:r>
            <a:r>
              <a:rPr lang="fr-FR" sz="1600" dirty="0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fr-FR" sz="1600" dirty="0" err="1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Trebuchet MS"/>
              </a:rPr>
              <a:t>Null</a:t>
            </a:r>
            <a:r>
              <a:rPr lang="fr-FR" sz="1600" dirty="0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fr-FR" sz="1600" dirty="0" err="1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Trebuchet MS"/>
              </a:rPr>
              <a:t>hypothesis</a:t>
            </a:r>
            <a:r>
              <a:rPr lang="fr-FR" sz="1600" dirty="0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Trebuchet MS"/>
              </a:rPr>
              <a:t>: There </a:t>
            </a:r>
            <a:r>
              <a:rPr lang="fr-FR" sz="1600" dirty="0" err="1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Trebuchet MS"/>
              </a:rPr>
              <a:t>is</a:t>
            </a:r>
            <a:r>
              <a:rPr lang="fr-FR" sz="1600" dirty="0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Trebuchet MS"/>
              </a:rPr>
              <a:t> no </a:t>
            </a:r>
            <a:r>
              <a:rPr lang="fr-FR" sz="1600" dirty="0" err="1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Trebuchet MS"/>
              </a:rPr>
              <a:t>correlation</a:t>
            </a:r>
            <a:r>
              <a:rPr lang="fr-FR" sz="1600" dirty="0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fr-FR" sz="1600" dirty="0" err="1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Trebuchet MS"/>
              </a:rPr>
              <a:t>between</a:t>
            </a:r>
            <a:r>
              <a:rPr lang="fr-FR" sz="1600" dirty="0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Trebuchet MS"/>
              </a:rPr>
              <a:t> the “</a:t>
            </a:r>
            <a:r>
              <a:rPr lang="fr-FR" sz="1600" dirty="0" err="1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Trebuchet MS"/>
              </a:rPr>
              <a:t>Psychological</a:t>
            </a:r>
            <a:r>
              <a:rPr lang="fr-FR" sz="1600" dirty="0">
                <a:solidFill>
                  <a:srgbClr val="212121"/>
                </a:solidFill>
                <a:latin typeface="Trebuchet MS"/>
                <a:ea typeface="Trebuchet MS"/>
                <a:cs typeface="Trebuchet MS"/>
                <a:sym typeface="Trebuchet MS"/>
              </a:rPr>
              <a:t>” and “Professional” variables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" name="Google Shape;174;g24c30b6be68_5_0"/>
          <p:cNvSpPr txBox="1">
            <a:spLocks noGrp="1"/>
          </p:cNvSpPr>
          <p:nvPr>
            <p:ph type="title"/>
          </p:nvPr>
        </p:nvSpPr>
        <p:spPr>
          <a:xfrm>
            <a:off x="677325" y="3767644"/>
            <a:ext cx="85968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Methods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1. </a:t>
            </a:r>
            <a:r>
              <a:rPr lang="fr-FR" dirty="0" err="1">
                <a:solidFill>
                  <a:schemeClr val="accent2"/>
                </a:solidFill>
              </a:rPr>
              <a:t>Overall</a:t>
            </a:r>
            <a:r>
              <a:rPr lang="fr-FR" dirty="0">
                <a:solidFill>
                  <a:schemeClr val="accent2"/>
                </a:solidFill>
              </a:rPr>
              <a:t>: Descriptive </a:t>
            </a:r>
            <a:r>
              <a:rPr lang="fr-FR" dirty="0" err="1">
                <a:solidFill>
                  <a:schemeClr val="accent2"/>
                </a:solidFill>
              </a:rPr>
              <a:t>statistics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208" name="Google Shape;208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86834" y="1560800"/>
            <a:ext cx="7425600" cy="46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798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1. </a:t>
            </a:r>
            <a:r>
              <a:rPr lang="fr-FR" dirty="0" err="1">
                <a:solidFill>
                  <a:schemeClr val="accent2"/>
                </a:solidFill>
              </a:rPr>
              <a:t>Overall</a:t>
            </a:r>
            <a:r>
              <a:rPr lang="fr-FR" dirty="0">
                <a:solidFill>
                  <a:schemeClr val="accent2"/>
                </a:solidFill>
              </a:rPr>
              <a:t>: Python code flow</a:t>
            </a:r>
            <a:endParaRPr dirty="0"/>
          </a:p>
        </p:txBody>
      </p:sp>
      <p:sp>
        <p:nvSpPr>
          <p:cNvPr id="201" name="Google Shape;201;p7"/>
          <p:cNvSpPr txBox="1">
            <a:spLocks noGrp="1"/>
          </p:cNvSpPr>
          <p:nvPr>
            <p:ph type="body" idx="1"/>
          </p:nvPr>
        </p:nvSpPr>
        <p:spPr>
          <a:xfrm>
            <a:off x="677334" y="1585056"/>
            <a:ext cx="5974328" cy="890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Trebuchet MS"/>
              <a:buAutoNum type="arabicPeriod"/>
            </a:pPr>
            <a:r>
              <a:rPr lang="fr-FR" dirty="0">
                <a:solidFill>
                  <a:schemeClr val="dk1"/>
                </a:solidFill>
              </a:rPr>
              <a:t>Import </a:t>
            </a:r>
            <a:r>
              <a:rPr lang="fr-FR" dirty="0" err="1">
                <a:solidFill>
                  <a:schemeClr val="dk1"/>
                </a:solidFill>
              </a:rPr>
              <a:t>libraries</a:t>
            </a:r>
            <a:endParaRPr dirty="0">
              <a:solidFill>
                <a:schemeClr val="dk1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Trebuchet MS"/>
              <a:buAutoNum type="arabicPeriod"/>
            </a:pPr>
            <a:r>
              <a:rPr lang="fr-FR" dirty="0">
                <a:solidFill>
                  <a:schemeClr val="dk1"/>
                </a:solidFill>
              </a:rPr>
              <a:t>Read in the data </a:t>
            </a:r>
            <a:r>
              <a:rPr lang="fr-FR" dirty="0" err="1">
                <a:solidFill>
                  <a:schemeClr val="dk1"/>
                </a:solidFill>
              </a:rPr>
              <a:t>with</a:t>
            </a:r>
            <a:r>
              <a:rPr lang="fr-FR" dirty="0">
                <a:solidFill>
                  <a:schemeClr val="dk1"/>
                </a:solidFill>
              </a:rPr>
              <a:t> pandas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1788DE-C92C-ECE8-98FA-809A96EB3BD1}"/>
              </a:ext>
            </a:extLst>
          </p:cNvPr>
          <p:cNvSpPr txBox="1"/>
          <p:nvPr/>
        </p:nvSpPr>
        <p:spPr>
          <a:xfrm>
            <a:off x="677334" y="2673904"/>
            <a:ext cx="4566305" cy="145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Clr>
                <a:schemeClr val="accent2"/>
              </a:buClr>
              <a:buSzPts val="1440"/>
            </a:pPr>
            <a:r>
              <a:rPr lang="en-US" sz="1800" b="1" dirty="0">
                <a:solidFill>
                  <a:schemeClr val="dk1"/>
                </a:solidFill>
                <a:latin typeface="Trebuchet MS"/>
                <a:sym typeface="Trebuchet MS"/>
              </a:rPr>
              <a:t>For the whole dataset (Objective 1):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SzPts val="1440"/>
              <a:buFont typeface="Trebuchet MS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Trebuchet MS"/>
                <a:sym typeface="Trebuchet MS"/>
              </a:rPr>
              <a:t>Create a contingency table for each variable</a:t>
            </a:r>
          </a:p>
          <a:p>
            <a:pPr marL="342900" indent="-342900">
              <a:spcBef>
                <a:spcPts val="1000"/>
              </a:spcBef>
              <a:buClr>
                <a:schemeClr val="accent2"/>
              </a:buClr>
              <a:buSzPts val="1440"/>
              <a:buFont typeface="Trebuchet MS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Trebuchet MS"/>
                <a:sym typeface="Trebuchet MS"/>
              </a:rPr>
              <a:t>Perform Chi-squared tests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DF702-5C48-C91D-34D4-A53B0D87692F}"/>
              </a:ext>
            </a:extLst>
          </p:cNvPr>
          <p:cNvSpPr txBox="1"/>
          <p:nvPr/>
        </p:nvSpPr>
        <p:spPr>
          <a:xfrm>
            <a:off x="635675" y="4797775"/>
            <a:ext cx="9979877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Bef>
                <a:spcPts val="1000"/>
              </a:spcBef>
              <a:buClr>
                <a:schemeClr val="accent2"/>
              </a:buClr>
              <a:buSzPts val="1440"/>
              <a:buNone/>
            </a:pPr>
            <a:r>
              <a:rPr lang="fr-FR" sz="1800" b="1" dirty="0" err="1">
                <a:solidFill>
                  <a:schemeClr val="dk1"/>
                </a:solidFill>
                <a:latin typeface="Trebuchet MS"/>
              </a:rPr>
              <a:t>Null</a:t>
            </a:r>
            <a:r>
              <a:rPr lang="fr-FR" sz="1800" b="1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b="1" dirty="0" err="1">
                <a:solidFill>
                  <a:schemeClr val="dk1"/>
                </a:solidFill>
                <a:latin typeface="Trebuchet MS"/>
              </a:rPr>
              <a:t>hypothesis</a:t>
            </a:r>
            <a:r>
              <a:rPr lang="fr-FR" sz="1800" b="1" dirty="0">
                <a:solidFill>
                  <a:schemeClr val="dk1"/>
                </a:solidFill>
                <a:latin typeface="Trebuchet MS"/>
              </a:rPr>
              <a:t>:</a:t>
            </a:r>
          </a:p>
          <a:p>
            <a:pPr marL="467360" lvl="1">
              <a:spcBef>
                <a:spcPts val="1000"/>
              </a:spcBef>
              <a:buClr>
                <a:schemeClr val="accent2"/>
              </a:buClr>
              <a:buSzPts val="1440"/>
            </a:pPr>
            <a:r>
              <a:rPr lang="fr-FR" sz="1800" dirty="0">
                <a:solidFill>
                  <a:schemeClr val="dk1"/>
                </a:solidFill>
                <a:latin typeface="Trebuchet MS"/>
              </a:rPr>
              <a:t>There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is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globally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no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correlation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between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both</a:t>
            </a:r>
            <a:r>
              <a:rPr lang="fr-FR" sz="1800" dirty="0">
                <a:solidFill>
                  <a:schemeClr val="dk1"/>
                </a:solidFill>
                <a:latin typeface="Trebuchet MS"/>
              </a:rPr>
              <a:t> variable </a:t>
            </a:r>
            <a:r>
              <a:rPr lang="fr-FR" sz="1800" dirty="0" err="1">
                <a:solidFill>
                  <a:schemeClr val="dk1"/>
                </a:solidFill>
                <a:latin typeface="Trebuchet MS"/>
              </a:rPr>
              <a:t>categories</a:t>
            </a:r>
            <a:endParaRPr lang="fr-FR" sz="1800" dirty="0">
              <a:solidFill>
                <a:schemeClr val="dk1"/>
              </a:solidFill>
              <a:latin typeface="Trebuchet MS"/>
            </a:endParaRPr>
          </a:p>
        </p:txBody>
      </p:sp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214A855-B746-C62B-61E3-67F86FC9D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797" y="1759544"/>
            <a:ext cx="4320847" cy="1286576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7B68B7B-763D-1BD9-4D79-462E11384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797" y="3083476"/>
            <a:ext cx="6988128" cy="14568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"/>
          <p:cNvSpPr txBox="1">
            <a:spLocks noGrp="1"/>
          </p:cNvSpPr>
          <p:nvPr>
            <p:ph type="title"/>
          </p:nvPr>
        </p:nvSpPr>
        <p:spPr>
          <a:xfrm>
            <a:off x="677325" y="609600"/>
            <a:ext cx="10465408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1. </a:t>
            </a:r>
            <a:r>
              <a:rPr lang="fr-FR" dirty="0" err="1">
                <a:solidFill>
                  <a:schemeClr val="accent2"/>
                </a:solidFill>
              </a:rPr>
              <a:t>Overall</a:t>
            </a:r>
            <a:r>
              <a:rPr lang="fr-FR" dirty="0">
                <a:solidFill>
                  <a:schemeClr val="accent2"/>
                </a:solidFill>
              </a:rPr>
              <a:t>: Chi-square test </a:t>
            </a:r>
            <a:r>
              <a:rPr lang="fr-FR" dirty="0" err="1">
                <a:solidFill>
                  <a:schemeClr val="accent2"/>
                </a:solidFill>
              </a:rPr>
              <a:t>results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90870-6429-29A9-028B-30C2BD5631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3896" y="1456566"/>
            <a:ext cx="6494282" cy="4992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FB43B6-210B-72E4-131D-D94F658F5609}"/>
              </a:ext>
            </a:extLst>
          </p:cNvPr>
          <p:cNvSpPr txBox="1"/>
          <p:nvPr/>
        </p:nvSpPr>
        <p:spPr>
          <a:xfrm>
            <a:off x="7058359" y="2914065"/>
            <a:ext cx="456864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Chi-squared statistic: 20.487798111233438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P-value: 0.00039998905239838496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Degrees of Freedom: 4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Expected values: [[322.91346154 72.76923077 77.31730769] [ 54.61538462 12.30769231 13.07692308] [ 48.47115385 10.92307692 11.60576923]] </a:t>
            </a:r>
          </a:p>
          <a:p>
            <a:endParaRPr lang="en-GB" sz="1000" dirty="0">
              <a:solidFill>
                <a:schemeClr val="tx1"/>
              </a:solidFill>
              <a:latin typeface="Menlo" panose="020B0609030804020204" pitchFamily="49" charset="0"/>
            </a:endParaRP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The null hypothesis can be rejected. There is a correlation between Psychological and Professional portrayals of mother figures in animated movies.</a:t>
            </a:r>
            <a:endParaRPr lang="en-GB"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 txBox="1">
            <a:spLocks noGrp="1"/>
          </p:cNvSpPr>
          <p:nvPr>
            <p:ph type="title"/>
          </p:nvPr>
        </p:nvSpPr>
        <p:spPr>
          <a:xfrm>
            <a:off x="677323" y="609600"/>
            <a:ext cx="10902379" cy="701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1. </a:t>
            </a:r>
            <a:r>
              <a:rPr lang="fr-FR" dirty="0" err="1">
                <a:solidFill>
                  <a:schemeClr val="accent2"/>
                </a:solidFill>
              </a:rPr>
              <a:t>Overall</a:t>
            </a:r>
            <a:r>
              <a:rPr lang="fr-FR" dirty="0">
                <a:solidFill>
                  <a:schemeClr val="accent2"/>
                </a:solidFill>
              </a:rPr>
              <a:t>: </a:t>
            </a:r>
            <a:r>
              <a:rPr lang="fr-FR" dirty="0" err="1">
                <a:solidFill>
                  <a:schemeClr val="accent2"/>
                </a:solidFill>
              </a:rPr>
              <a:t>Observed</a:t>
            </a:r>
            <a:r>
              <a:rPr lang="fr-FR" dirty="0">
                <a:solidFill>
                  <a:schemeClr val="accent2"/>
                </a:solidFill>
              </a:rPr>
              <a:t> vs. Chi-</a:t>
            </a:r>
            <a:r>
              <a:rPr lang="fr-FR" dirty="0" err="1">
                <a:solidFill>
                  <a:schemeClr val="accent2"/>
                </a:solidFill>
              </a:rPr>
              <a:t>sq</a:t>
            </a:r>
            <a:r>
              <a:rPr lang="fr-FR" dirty="0">
                <a:solidFill>
                  <a:schemeClr val="accent2"/>
                </a:solidFill>
              </a:rPr>
              <a:t> </a:t>
            </a:r>
            <a:r>
              <a:rPr lang="fr-FR" dirty="0" err="1">
                <a:solidFill>
                  <a:schemeClr val="accent2"/>
                </a:solidFill>
              </a:rPr>
              <a:t>expected</a:t>
            </a:r>
            <a:r>
              <a:rPr lang="fr-FR" dirty="0">
                <a:solidFill>
                  <a:schemeClr val="accent2"/>
                </a:solidFill>
              </a:rPr>
              <a:t> values</a:t>
            </a:r>
            <a:endParaRPr dirty="0"/>
          </a:p>
        </p:txBody>
      </p:sp>
      <p:pic>
        <p:nvPicPr>
          <p:cNvPr id="214" name="Google Shape;214;p9"/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39430" y="1462049"/>
            <a:ext cx="8236218" cy="493131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E6E0EE-8BF8-24D1-671F-5902C86483C2}"/>
              </a:ext>
            </a:extLst>
          </p:cNvPr>
          <p:cNvSpPr txBox="1"/>
          <p:nvPr/>
        </p:nvSpPr>
        <p:spPr>
          <a:xfrm>
            <a:off x="2353824" y="2296491"/>
            <a:ext cx="377468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Pro (cat) At home Full-time Part-time </a:t>
            </a:r>
          </a:p>
          <a:p>
            <a:r>
              <a:rPr lang="en-GB" sz="1000" b="0" i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Psy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(cat)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Comforting 322.913462 72.769231 77.317308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Neutral 54.615385 12.307692 13.076923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Threatening 48.471154 10.923077 11.605769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Pro (cat) At home Full-time Part-time </a:t>
            </a:r>
          </a:p>
          <a:p>
            <a:r>
              <a:rPr lang="en-GB" sz="1000" b="0" i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Psy</a:t>
            </a:r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 (cat)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Comforting 330 59 84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Neutral 58 15 7 </a:t>
            </a:r>
          </a:p>
          <a:p>
            <a:r>
              <a:rPr lang="en-GB" sz="1000" b="0" i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Threatening 38 22 11</a:t>
            </a:r>
            <a:endParaRPr lang="en-GB"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Trebuchet MS"/>
              <a:buNone/>
            </a:pPr>
            <a:r>
              <a:rPr lang="fr-FR" dirty="0">
                <a:solidFill>
                  <a:schemeClr val="accent2"/>
                </a:solidFill>
              </a:rPr>
              <a:t>2.1 </a:t>
            </a:r>
            <a:r>
              <a:rPr lang="fr-FR" dirty="0" err="1">
                <a:solidFill>
                  <a:schemeClr val="accent2"/>
                </a:solidFill>
              </a:rPr>
              <a:t>Decadal</a:t>
            </a:r>
            <a:r>
              <a:rPr lang="fr-FR" dirty="0">
                <a:solidFill>
                  <a:schemeClr val="accent2"/>
                </a:solidFill>
              </a:rPr>
              <a:t>: </a:t>
            </a:r>
            <a:r>
              <a:rPr lang="fr-FR" dirty="0" err="1">
                <a:solidFill>
                  <a:schemeClr val="accent2"/>
                </a:solidFill>
              </a:rPr>
              <a:t>Sample</a:t>
            </a:r>
            <a:r>
              <a:rPr lang="fr-FR" dirty="0">
                <a:solidFill>
                  <a:schemeClr val="accent2"/>
                </a:solidFill>
              </a:rPr>
              <a:t> sizes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226" name="Google Shape;226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13216" y="1618166"/>
            <a:ext cx="7285500" cy="43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898</Words>
  <Application>Microsoft Macintosh PowerPoint</Application>
  <PresentationFormat>Widescreen</PresentationFormat>
  <Paragraphs>132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Menlo</vt:lpstr>
      <vt:lpstr>Noto Sans Symbols</vt:lpstr>
      <vt:lpstr>Roboto</vt:lpstr>
      <vt:lpstr>Trebuchet MS</vt:lpstr>
      <vt:lpstr>Wingdings</vt:lpstr>
      <vt:lpstr>Facette</vt:lpstr>
      <vt:lpstr>Do “good” mothers stay at home? </vt:lpstr>
      <vt:lpstr>Mother figures in animation</vt:lpstr>
      <vt:lpstr>Dataset</vt:lpstr>
      <vt:lpstr>Objectives</vt:lpstr>
      <vt:lpstr>1. Overall: Descriptive statistics</vt:lpstr>
      <vt:lpstr>1. Overall: Python code flow</vt:lpstr>
      <vt:lpstr>1. Overall: Chi-square test results</vt:lpstr>
      <vt:lpstr>1. Overall: Observed vs. Chi-sq expected values</vt:lpstr>
      <vt:lpstr>2.1 Decadal: Sample sizes</vt:lpstr>
      <vt:lpstr>2.1 Decadal: descriptive statistics</vt:lpstr>
      <vt:lpstr>2.1 Decadal: Mann-Whitney U test</vt:lpstr>
      <vt:lpstr>2.1 Decadal: Python code flow</vt:lpstr>
      <vt:lpstr>2.1 Decadal: Chi-square test results</vt:lpstr>
      <vt:lpstr>2.2 By Story Type: Python code flow</vt:lpstr>
      <vt:lpstr>2.2 By Story Type: Chi-square test results</vt:lpstr>
      <vt:lpstr>2.2 By Story Type: Observed vs. Chi-sq expected values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“good” mothers stay at home? </dc:title>
  <dc:creator>Anne Morel</dc:creator>
  <cp:lastModifiedBy> </cp:lastModifiedBy>
  <cp:revision>4</cp:revision>
  <dcterms:created xsi:type="dcterms:W3CDTF">2023-09-27T12:33:50Z</dcterms:created>
  <dcterms:modified xsi:type="dcterms:W3CDTF">2023-10-06T09:35:22Z</dcterms:modified>
</cp:coreProperties>
</file>